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0"/>
  </p:notesMasterIdLst>
  <p:handoutMasterIdLst>
    <p:handoutMasterId r:id="rId101"/>
  </p:handoutMasterIdLst>
  <p:sldIdLst>
    <p:sldId id="333" r:id="rId5"/>
    <p:sldId id="257" r:id="rId6"/>
    <p:sldId id="325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413" r:id="rId20"/>
    <p:sldId id="414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415" r:id="rId30"/>
    <p:sldId id="416" r:id="rId31"/>
    <p:sldId id="417" r:id="rId32"/>
    <p:sldId id="418" r:id="rId33"/>
    <p:sldId id="419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422" r:id="rId70"/>
    <p:sldId id="423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420" r:id="rId81"/>
    <p:sldId id="398" r:id="rId82"/>
    <p:sldId id="399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21" r:id="rId97"/>
    <p:sldId id="326" r:id="rId98"/>
    <p:sldId id="287" r:id="rId99"/>
  </p:sldIdLst>
  <p:sldSz cx="12188825" cy="6858000"/>
  <p:notesSz cx="6858000" cy="9144000"/>
  <p:custDataLst>
    <p:tags r:id="rId10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 Goodson" initials="K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61" autoAdjust="0"/>
    <p:restoredTop sz="87633" autoAdjust="0"/>
  </p:normalViewPr>
  <p:slideViewPr>
    <p:cSldViewPr>
      <p:cViewPr varScale="1">
        <p:scale>
          <a:sx n="103" d="100"/>
          <a:sy n="103" d="100"/>
        </p:scale>
        <p:origin x="144" y="186"/>
      </p:cViewPr>
      <p:guideLst>
        <p:guide orient="horz" pos="2160"/>
        <p:guide orient="horz" pos="816"/>
        <p:guide orient="horz" pos="3840"/>
        <p:guide orient="horz" pos="1056"/>
        <p:guide pos="3839"/>
        <p:guide pos="384"/>
        <p:guide pos="7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12"/>
    </p:cViewPr>
  </p:sorterViewPr>
  <p:notesViewPr>
    <p:cSldViewPr showGuides="1">
      <p:cViewPr>
        <p:scale>
          <a:sx n="100" d="100"/>
          <a:sy n="100" d="100"/>
        </p:scale>
        <p:origin x="2592" y="-3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C02A0-C947-4278-96D1-0DB9C063DF55}" type="datetimeFigureOut">
              <a:rPr lang="en-US" smtClean="0"/>
              <a:t>6/17/2015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FAA7-9DA0-4163-8828-B20FAF1E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00"/>
            </a:lvl1pPr>
          </a:lstStyle>
          <a:p>
            <a:fld id="{8547E1EE-0039-4797-B978-F45341826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39725" indent="-1047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15938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633413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2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0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32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52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4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8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5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7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1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4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0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0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63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9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6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17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06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3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2510" y="70707"/>
            <a:ext cx="1627849" cy="244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Training Express Webinars</a:t>
            </a:r>
          </a:p>
        </p:txBody>
      </p:sp>
      <p:sp>
        <p:nvSpPr>
          <p:cNvPr id="46082" name="Rectangle 1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033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</a:rPr>
              <a:t>Center for Sales &amp; Marketing Excellence</a:t>
            </a:r>
          </a:p>
        </p:txBody>
      </p:sp>
      <p:sp>
        <p:nvSpPr>
          <p:cNvPr id="46083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381000"/>
            <a:ext cx="4572000" cy="25733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Some of the information in this session may be confidential.  If you are not an HP employee, you must have a confidential disclosure agreement on file with HP to participate in the remainder of this session.  Partners and contract trainers that have these agreements in place are welcome to attend.</a:t>
            </a:r>
          </a:p>
          <a:p>
            <a:endParaRPr lang="en-US" dirty="0" smtClean="0"/>
          </a:p>
          <a:p>
            <a:pPr lvl="1"/>
            <a:r>
              <a:rPr lang="en-US" sz="1100" dirty="0" smtClean="0"/>
              <a:t>Next slide, please.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8028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1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2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4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23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08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0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81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54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7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simple </a:t>
            </a:r>
            <a:r>
              <a:rPr lang="fr-FR" dirty="0" err="1" smtClean="0"/>
              <a:t>example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hours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perhaps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days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2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connect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switch to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the user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connected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5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6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716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04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18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19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4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776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0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3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9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51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25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64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70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99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21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52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1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 point 1,</a:t>
            </a:r>
            <a:r>
              <a:rPr lang="fr-FR" baseline="0" dirty="0" smtClean="0"/>
              <a:t> 2, 3, 4, 5, 6 and 7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base </a:t>
            </a:r>
            <a:r>
              <a:rPr lang="fr-FR" baseline="0" dirty="0" err="1" smtClean="0"/>
              <a:t>platform</a:t>
            </a:r>
            <a:endParaRPr lang="fr-FR" baseline="0" dirty="0" smtClean="0"/>
          </a:p>
          <a:p>
            <a:r>
              <a:rPr lang="fr-FR" baseline="0" dirty="0" smtClean="0"/>
              <a:t>For point 8 and 9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additional</a:t>
            </a:r>
            <a:r>
              <a:rPr lang="fr-FR" baseline="0" dirty="0" smtClean="0"/>
              <a:t>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69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827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96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808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630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297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864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7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59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344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2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762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8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57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80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67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628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4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810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059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909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87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739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723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64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386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71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114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751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308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065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70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70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82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61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374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ogo"/>
          <p:cNvSpPr>
            <a:spLocks noChangeAspect="1" noEditPoints="1"/>
          </p:cNvSpPr>
          <p:nvPr userDrawn="1"/>
        </p:nvSpPr>
        <p:spPr bwMode="black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5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2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121" y="304800"/>
            <a:ext cx="9141619" cy="2743200"/>
          </a:xfrm>
        </p:spPr>
        <p:txBody>
          <a:bodyPr anchor="t"/>
          <a:lstStyle>
            <a:lvl1pPr marL="233363" indent="-233363" algn="l">
              <a:defRPr sz="4400" b="1" cap="none" spc="-100" baseline="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quoted person’s name, title and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4196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1661890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057400"/>
            <a:ext cx="10969943" cy="4038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49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9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37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1"/>
            <a:ext cx="7618016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178" y="1295400"/>
            <a:ext cx="3047206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960" y="1295400"/>
            <a:ext cx="3900424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78960" y="1295400"/>
            <a:ext cx="3900424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4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5056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5056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1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7977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6513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7977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6513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1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7712" y="304801"/>
            <a:ext cx="1011672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04801"/>
            <a:ext cx="9649486" cy="57912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 slide images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  <p:sp>
        <p:nvSpPr>
          <p:cNvPr id="8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 slide images-0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image 5x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88825" cy="68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image 4x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845" y="1001854"/>
            <a:ext cx="10820123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845" y="313419"/>
            <a:ext cx="10820123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797" y="1584962"/>
            <a:ext cx="10823677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8798" y="321226"/>
            <a:ext cx="9627295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60944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5332" b="1" i="0" kern="1200" spc="-133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332" y="6047232"/>
            <a:ext cx="487521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38798" y="6345071"/>
            <a:ext cx="10680611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609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933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933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3579" y="4407148"/>
            <a:ext cx="6862308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99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49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5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0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295401"/>
            <a:ext cx="10969943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11" y="6478524"/>
            <a:ext cx="30472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black">
          <a:xfrm>
            <a:off x="11586740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3" r:id="rId3"/>
    <p:sldLayoutId id="2147483651" r:id="rId4"/>
    <p:sldLayoutId id="2147483661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62" r:id="rId11"/>
    <p:sldLayoutId id="2147483650" r:id="rId12"/>
    <p:sldLayoutId id="2147483663" r:id="rId13"/>
    <p:sldLayoutId id="2147483664" r:id="rId14"/>
    <p:sldLayoutId id="2147483654" r:id="rId15"/>
    <p:sldLayoutId id="2147483665" r:id="rId16"/>
    <p:sldLayoutId id="2147483655" r:id="rId17"/>
    <p:sldLayoutId id="2147483652" r:id="rId18"/>
    <p:sldLayoutId id="2147483653" r:id="rId19"/>
    <p:sldLayoutId id="2147483666" r:id="rId20"/>
    <p:sldLayoutId id="2147483667" r:id="rId21"/>
    <p:sldLayoutId id="2147483668" r:id="rId22"/>
    <p:sldLayoutId id="2147483669" r:id="rId23"/>
    <p:sldLayoutId id="2147483656" r:id="rId24"/>
    <p:sldLayoutId id="2147483657" r:id="rId25"/>
    <p:sldLayoutId id="2147483670" r:id="rId26"/>
    <p:sldLayoutId id="2147483671" r:id="rId27"/>
    <p:sldLayoutId id="2147483672" r:id="rId28"/>
    <p:sldLayoutId id="2147483658" r:id="rId29"/>
    <p:sldLayoutId id="2147483659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map.org/" TargetMode="External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mikrotik.com/wiki/Manual:TOC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myip:8080/imcrs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 smtClean="0">
                <a:latin typeface="HP Simplified"/>
                <a:cs typeface="HP Simplified"/>
              </a:rPr>
              <a:t>Together</a:t>
            </a:r>
            <a:br>
              <a:rPr lang="en-US" spc="0" dirty="0" smtClean="0">
                <a:latin typeface="HP Simplified"/>
                <a:cs typeface="HP Simplified"/>
              </a:rPr>
            </a:br>
            <a:r>
              <a:rPr lang="en-US" spc="0" dirty="0">
                <a:latin typeface="HP Simplified"/>
                <a:cs typeface="HP Simplified"/>
              </a:rPr>
              <a:t>for the New Style of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HP Simplified Light"/>
                <a:cs typeface="HP Simplified Light"/>
              </a:rPr>
              <a:t>HP Enterprise Technology &amp; Solutions Summit </a:t>
            </a:r>
            <a:r>
              <a:rPr lang="en-US" dirty="0">
                <a:latin typeface="HP Simplified Light"/>
                <a:cs typeface="HP Simplified Light"/>
              </a:rPr>
              <a:t>2015</a:t>
            </a:r>
          </a:p>
          <a:p>
            <a:r>
              <a:rPr lang="en-US" b="1" dirty="0">
                <a:latin typeface="HP Simplified Light"/>
                <a:cs typeface="HP Simplified Light"/>
              </a:rPr>
              <a:t>Dublin, Ireland  </a:t>
            </a:r>
            <a:r>
              <a:rPr lang="en-US" dirty="0">
                <a:latin typeface="HP Simplified Light"/>
                <a:cs typeface="HP Simplified Light"/>
              </a:rPr>
              <a:t>June </a:t>
            </a:r>
            <a:r>
              <a:rPr lang="en-US" dirty="0" smtClean="0">
                <a:latin typeface="HP Simplified Light"/>
                <a:cs typeface="HP Simplified Light"/>
              </a:rPr>
              <a:t>15-19</a:t>
            </a:r>
            <a:endParaRPr lang="en-US" dirty="0">
              <a:latin typeface="HP Simplified Light"/>
              <a:cs typeface="HP Simplified Light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black">
          <a:xfrm>
            <a:off x="608012" y="6019800"/>
            <a:ext cx="7934326" cy="4572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4600" b="1" i="0" kern="1200" spc="-1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</a:rPr>
              <a:t>#HPETSS </a:t>
            </a:r>
            <a:endParaRPr lang="de-DE" sz="3600" spc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22054" y="562428"/>
            <a:ext cx="878117" cy="60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412" y="381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Playing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Home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Customizable</a:t>
            </a:r>
            <a:r>
              <a:rPr lang="fr-FR" dirty="0" smtClean="0"/>
              <a:t> </a:t>
            </a:r>
            <a:r>
              <a:rPr lang="fr-FR" dirty="0" err="1" smtClean="0"/>
              <a:t>HomePage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widgets </a:t>
            </a:r>
            <a:r>
              <a:rPr lang="fr-FR" dirty="0" smtClean="0">
                <a:sym typeface="Wingdings" panose="05000000000000000000" pitchFamily="2" charset="2"/>
              </a:rPr>
              <a:t> Focus on </a:t>
            </a:r>
            <a:r>
              <a:rPr lang="fr-FR" dirty="0" err="1" smtClean="0">
                <a:sym typeface="Wingdings" panose="05000000000000000000" pitchFamily="2" charset="2"/>
              </a:rPr>
              <a:t>your</a:t>
            </a:r>
            <a:r>
              <a:rPr lang="fr-FR" dirty="0" smtClean="0">
                <a:sym typeface="Wingdings" panose="05000000000000000000" pitchFamily="2" charset="2"/>
              </a:rPr>
              <a:t> area of </a:t>
            </a:r>
            <a:r>
              <a:rPr lang="fr-FR" dirty="0" err="1" smtClean="0">
                <a:sym typeface="Wingdings" panose="05000000000000000000" pitchFamily="2" charset="2"/>
              </a:rPr>
              <a:t>interest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590801"/>
            <a:ext cx="5720745" cy="31242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09441" y="2819399"/>
            <a:ext cx="1293971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3212" y="2209802"/>
            <a:ext cx="1905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/ </a:t>
            </a:r>
            <a:r>
              <a:rPr lang="fr-FR" dirty="0" err="1" smtClean="0">
                <a:solidFill>
                  <a:srgbClr val="FF0000"/>
                </a:solidFill>
              </a:rPr>
              <a:t>Remove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tabs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17612" y="2514601"/>
            <a:ext cx="228600" cy="3047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12" y="624277"/>
            <a:ext cx="3154203" cy="1917756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503612" y="4152901"/>
            <a:ext cx="152400" cy="114299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12" y="2590801"/>
            <a:ext cx="5720745" cy="314191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484812" y="2971799"/>
            <a:ext cx="304800" cy="7620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789612" y="1981201"/>
            <a:ext cx="2514600" cy="9905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312141" y="1142999"/>
            <a:ext cx="354271" cy="13433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7" name="Straight Arrow Connector 26"/>
          <p:cNvCxnSpPr>
            <a:stCxn id="25" idx="4"/>
          </p:cNvCxnSpPr>
          <p:nvPr/>
        </p:nvCxnSpPr>
        <p:spPr>
          <a:xfrm flipH="1">
            <a:off x="8990012" y="1277330"/>
            <a:ext cx="1499265" cy="177067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970" y="2752563"/>
            <a:ext cx="6447414" cy="3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Favorites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Possibility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direct </a:t>
            </a:r>
            <a:r>
              <a:rPr lang="fr-FR" dirty="0" err="1" smtClean="0"/>
              <a:t>access</a:t>
            </a:r>
            <a:r>
              <a:rPr lang="fr-FR" dirty="0" smtClean="0"/>
              <a:t> to URL or 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1" y="2133600"/>
            <a:ext cx="2635849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8" y="4648200"/>
            <a:ext cx="4570571" cy="1556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679" y="1096204"/>
            <a:ext cx="6464941" cy="357104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5611" y="3657600"/>
            <a:ext cx="609601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0412" y="3810000"/>
            <a:ext cx="1143000" cy="1066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674812" y="2705100"/>
            <a:ext cx="938134" cy="1143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6" name="Straight Arrow Connector 15"/>
          <p:cNvCxnSpPr>
            <a:stCxn id="14" idx="6"/>
          </p:cNvCxnSpPr>
          <p:nvPr/>
        </p:nvCxnSpPr>
        <p:spPr>
          <a:xfrm flipV="1">
            <a:off x="2612946" y="2246376"/>
            <a:ext cx="2795666" cy="51587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2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Change the </a:t>
            </a:r>
            <a:r>
              <a:rPr lang="fr-FR" dirty="0" err="1" smtClean="0"/>
              <a:t>theme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thems</a:t>
            </a:r>
            <a:r>
              <a:rPr lang="fr-FR" dirty="0" smtClean="0"/>
              <a:t> are </a:t>
            </a:r>
            <a:r>
              <a:rPr lang="fr-FR" dirty="0" err="1" smtClean="0"/>
              <a:t>available</a:t>
            </a:r>
            <a:r>
              <a:rPr lang="fr-FR" dirty="0" smtClean="0"/>
              <a:t> … </a:t>
            </a:r>
            <a:r>
              <a:rPr lang="fr-FR" dirty="0" err="1" smtClean="0"/>
              <a:t>Choose</a:t>
            </a:r>
            <a:r>
              <a:rPr lang="fr-FR" dirty="0" smtClean="0"/>
              <a:t> the best one 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3" y="2133600"/>
            <a:ext cx="5562600" cy="2852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2" y="3145280"/>
            <a:ext cx="6010275" cy="30693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5212" y="2803904"/>
            <a:ext cx="838200" cy="167896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6475412" y="3810000"/>
            <a:ext cx="8382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07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Custom Topologies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Custom </a:t>
            </a:r>
            <a:r>
              <a:rPr lang="fr-FR" dirty="0" err="1" smtClean="0"/>
              <a:t>Views</a:t>
            </a:r>
            <a:r>
              <a:rPr lang="fr-FR" dirty="0" smtClean="0"/>
              <a:t>: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in a </a:t>
            </a:r>
            <a:r>
              <a:rPr lang="fr-FR" dirty="0" err="1" smtClean="0"/>
              <a:t>topology</a:t>
            </a:r>
            <a:r>
              <a:rPr lang="fr-FR" dirty="0" smtClean="0"/>
              <a:t>, </a:t>
            </a:r>
            <a:r>
              <a:rPr lang="fr-FR" dirty="0" err="1" smtClean="0"/>
              <a:t>organize</a:t>
            </a:r>
            <a:r>
              <a:rPr lang="fr-FR" dirty="0" smtClean="0"/>
              <a:t> the </a:t>
            </a:r>
            <a:r>
              <a:rPr lang="fr-FR" dirty="0" err="1" smtClean="0"/>
              <a:t>devices</a:t>
            </a:r>
            <a:r>
              <a:rPr lang="fr-FR" dirty="0" smtClean="0"/>
              <a:t> on the </a:t>
            </a:r>
            <a:r>
              <a:rPr lang="fr-FR" dirty="0" err="1" smtClean="0"/>
              <a:t>map</a:t>
            </a:r>
            <a:r>
              <a:rPr lang="fr-FR" dirty="0" smtClean="0"/>
              <a:t>, </a:t>
            </a:r>
            <a:r>
              <a:rPr lang="fr-FR" dirty="0" err="1" smtClean="0"/>
              <a:t>add</a:t>
            </a:r>
            <a:r>
              <a:rPr lang="fr-FR" dirty="0" smtClean="0"/>
              <a:t> a background 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2286000"/>
            <a:ext cx="4962705" cy="42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Dashboard and Display </a:t>
            </a:r>
            <a:r>
              <a:rPr lang="fr-FR" dirty="0" err="1" smtClean="0"/>
              <a:t>Tiling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Dashboard: </a:t>
            </a:r>
            <a:r>
              <a:rPr lang="fr-FR" dirty="0" err="1" smtClean="0"/>
              <a:t>usefull</a:t>
            </a:r>
            <a:r>
              <a:rPr lang="fr-FR" dirty="0" smtClean="0"/>
              <a:t> to display on a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screen</a:t>
            </a:r>
            <a:r>
              <a:rPr lang="fr-FR" dirty="0" smtClean="0"/>
              <a:t> in a NOC room for </a:t>
            </a:r>
            <a:r>
              <a:rPr lang="fr-FR" dirty="0" err="1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981200"/>
            <a:ext cx="2017944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8" y="2936790"/>
            <a:ext cx="6521291" cy="335614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59784" y="2557462"/>
            <a:ext cx="1008972" cy="261938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1664270" y="2819400"/>
            <a:ext cx="1001142" cy="58254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33287" y="2363766"/>
            <a:ext cx="2602193" cy="537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Configure (widgets, size, </a:t>
            </a:r>
            <a:r>
              <a:rPr lang="fr-FR" smtClean="0">
                <a:solidFill>
                  <a:srgbClr val="FF0000"/>
                </a:solidFill>
              </a:rPr>
              <a:t>spaces </a:t>
            </a:r>
            <a:r>
              <a:rPr lang="fr-FR" dirty="0" smtClean="0">
                <a:solidFill>
                  <a:srgbClr val="FF0000"/>
                </a:solidFill>
              </a:rPr>
              <a:t>…)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976" y="2022390"/>
            <a:ext cx="6505037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7012" y="5695709"/>
            <a:ext cx="2602193" cy="537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Result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9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Dashboard and Display </a:t>
            </a:r>
            <a:r>
              <a:rPr lang="fr-FR" dirty="0" err="1" smtClean="0"/>
              <a:t>Tiling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use Display </a:t>
            </a:r>
            <a:r>
              <a:rPr lang="fr-FR" dirty="0" err="1" smtClean="0"/>
              <a:t>Tiling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057400"/>
            <a:ext cx="1981200" cy="1303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3200400"/>
            <a:ext cx="6580347" cy="339008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217612" y="2895600"/>
            <a:ext cx="8382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6" name="Straight Arrow Connector 15"/>
          <p:cNvCxnSpPr>
            <a:stCxn id="14" idx="4"/>
          </p:cNvCxnSpPr>
          <p:nvPr/>
        </p:nvCxnSpPr>
        <p:spPr>
          <a:xfrm>
            <a:off x="1636712" y="3124200"/>
            <a:ext cx="953929" cy="88584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027" y="1018570"/>
            <a:ext cx="7452786" cy="42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9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Desktop UI </a:t>
            </a:r>
            <a:r>
              <a:rPr lang="fr-FR" dirty="0" smtClean="0">
                <a:solidFill>
                  <a:srgbClr val="F05332"/>
                </a:solidFill>
              </a:rPr>
              <a:t>(</a:t>
            </a:r>
            <a:r>
              <a:rPr lang="fr-FR" dirty="0" err="1" smtClean="0">
                <a:solidFill>
                  <a:srgbClr val="F05332"/>
                </a:solidFill>
              </a:rPr>
              <a:t>Available</a:t>
            </a:r>
            <a:r>
              <a:rPr lang="fr-FR" dirty="0" smtClean="0">
                <a:solidFill>
                  <a:srgbClr val="F05332"/>
                </a:solidFill>
              </a:rPr>
              <a:t> Q4FY15)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1676400"/>
            <a:ext cx="1979772" cy="4419601"/>
          </a:xfrm>
        </p:spPr>
        <p:txBody>
          <a:bodyPr/>
          <a:lstStyle/>
          <a:p>
            <a:r>
              <a:rPr lang="fr-FR" dirty="0" err="1" smtClean="0"/>
              <a:t>Customize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 interface </a:t>
            </a:r>
            <a:r>
              <a:rPr lang="fr-FR" dirty="0" err="1" smtClean="0"/>
              <a:t>with</a:t>
            </a:r>
            <a:r>
              <a:rPr lang="fr-FR" dirty="0" smtClean="0"/>
              <a:t> multiple applications in </a:t>
            </a:r>
            <a:r>
              <a:rPr lang="fr-FR" dirty="0" err="1" smtClean="0"/>
              <a:t>different</a:t>
            </a:r>
            <a:r>
              <a:rPr lang="fr-FR" dirty="0" smtClean="0"/>
              <a:t> « Virtual » desktops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4" y="1475232"/>
            <a:ext cx="8990172" cy="5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7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Perspective UI </a:t>
            </a:r>
            <a:r>
              <a:rPr lang="fr-FR" dirty="0" smtClean="0">
                <a:solidFill>
                  <a:srgbClr val="F05332"/>
                </a:solidFill>
              </a:rPr>
              <a:t>(Not </a:t>
            </a:r>
            <a:r>
              <a:rPr lang="fr-FR" dirty="0" err="1" smtClean="0">
                <a:solidFill>
                  <a:srgbClr val="F05332"/>
                </a:solidFill>
              </a:rPr>
              <a:t>Yet</a:t>
            </a:r>
            <a:r>
              <a:rPr lang="fr-FR" dirty="0" smtClean="0">
                <a:solidFill>
                  <a:srgbClr val="F05332"/>
                </a:solidFill>
              </a:rPr>
              <a:t> </a:t>
            </a:r>
            <a:r>
              <a:rPr lang="fr-FR" dirty="0" err="1" smtClean="0">
                <a:solidFill>
                  <a:srgbClr val="F05332"/>
                </a:solidFill>
              </a:rPr>
              <a:t>available</a:t>
            </a:r>
            <a:r>
              <a:rPr lang="fr-FR" dirty="0" smtClean="0">
                <a:solidFill>
                  <a:srgbClr val="F05332"/>
                </a:solidFill>
              </a:rPr>
              <a:t>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2" y="1676400"/>
            <a:ext cx="1979772" cy="4419601"/>
          </a:xfrm>
        </p:spPr>
        <p:txBody>
          <a:bodyPr/>
          <a:lstStyle/>
          <a:p>
            <a:r>
              <a:rPr lang="fr-FR" dirty="0" smtClean="0"/>
              <a:t>New UI « 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aware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UI </a:t>
            </a:r>
            <a:r>
              <a:rPr lang="fr-FR" dirty="0" err="1" smtClean="0"/>
              <a:t>depends</a:t>
            </a:r>
            <a:r>
              <a:rPr lang="fr-FR" dirty="0" smtClean="0"/>
              <a:t> on the </a:t>
            </a:r>
            <a:r>
              <a:rPr lang="fr-FR" dirty="0" err="1" smtClean="0"/>
              <a:t>iMC</a:t>
            </a:r>
            <a:r>
              <a:rPr lang="fr-FR" dirty="0" smtClean="0"/>
              <a:t> section</a:t>
            </a:r>
          </a:p>
          <a:p>
            <a:r>
              <a:rPr lang="fr-FR" dirty="0" smtClean="0"/>
              <a:t>All in one </a:t>
            </a:r>
            <a:r>
              <a:rPr lang="fr-FR" dirty="0" err="1" smtClean="0"/>
              <a:t>window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152400"/>
            <a:ext cx="7160529" cy="3666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3502923"/>
            <a:ext cx="5972543" cy="3042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012" y="3818801"/>
            <a:ext cx="2743200" cy="524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Basic Platform Perspective</a:t>
            </a:r>
            <a:endParaRPr 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6464493" y="6229426"/>
            <a:ext cx="2743200" cy="524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WLAN Perspective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995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Customize alarm management and actions  (basic customization)</a:t>
            </a: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76638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SNMP </a:t>
            </a:r>
            <a:r>
              <a:rPr lang="fr-FR" dirty="0" err="1" smtClean="0"/>
              <a:t>traps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Can </a:t>
            </a:r>
            <a:r>
              <a:rPr lang="fr-FR" dirty="0" err="1" smtClean="0"/>
              <a:t>manually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trap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severity</a:t>
            </a:r>
            <a:r>
              <a:rPr lang="fr-FR" dirty="0" smtClean="0"/>
              <a:t>, keywords …)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And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one to </a:t>
            </a:r>
            <a:r>
              <a:rPr lang="fr-FR" dirty="0" err="1" smtClean="0"/>
              <a:t>transform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alarms</a:t>
            </a:r>
            <a:r>
              <a:rPr lang="fr-FR" dirty="0" smtClean="0"/>
              <a:t> (and </a:t>
            </a:r>
            <a:r>
              <a:rPr lang="fr-FR" dirty="0" err="1" smtClean="0"/>
              <a:t>when</a:t>
            </a:r>
            <a:r>
              <a:rPr lang="fr-FR" dirty="0" smtClean="0"/>
              <a:t>, for </a:t>
            </a:r>
            <a:r>
              <a:rPr lang="fr-FR" dirty="0" err="1" smtClean="0"/>
              <a:t>which</a:t>
            </a:r>
            <a:r>
              <a:rPr lang="fr-FR" dirty="0" smtClean="0"/>
              <a:t> source …)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47" y="678094"/>
            <a:ext cx="4033837" cy="2887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3974657"/>
            <a:ext cx="5819775" cy="26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customization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iMC</a:t>
            </a:r>
            <a:r>
              <a:rPr lang="fr-FR" dirty="0"/>
              <a:t> fit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needs</a:t>
            </a:r>
            <a:endParaRPr lang="fr-FR" dirty="0"/>
          </a:p>
          <a:p>
            <a:r>
              <a:rPr lang="en-US" dirty="0" smtClean="0"/>
              <a:t>Fabien GIRAUD / June 18,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SNMP </a:t>
            </a:r>
            <a:r>
              <a:rPr lang="fr-FR" dirty="0" err="1" smtClean="0"/>
              <a:t>traps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Also</a:t>
            </a:r>
            <a:r>
              <a:rPr lang="fr-FR" dirty="0" smtClean="0"/>
              <a:t> possible to import </a:t>
            </a:r>
            <a:r>
              <a:rPr lang="fr-FR" dirty="0" err="1" smtClean="0"/>
              <a:t>traps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MIB file (for </a:t>
            </a:r>
            <a:r>
              <a:rPr lang="fr-FR" dirty="0" err="1" smtClean="0"/>
              <a:t>example</a:t>
            </a:r>
            <a:r>
              <a:rPr lang="fr-FR" dirty="0" smtClean="0"/>
              <a:t> FORTINET </a:t>
            </a:r>
            <a:r>
              <a:rPr lang="fr-FR" dirty="0" err="1" smtClean="0"/>
              <a:t>ones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)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button</a:t>
            </a:r>
            <a:r>
              <a:rPr lang="fr-FR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(After having put the file in directory “</a:t>
            </a:r>
            <a:r>
              <a:rPr lang="en-US" i="1" dirty="0" err="1" smtClean="0"/>
              <a:t>iMC</a:t>
            </a:r>
            <a:r>
              <a:rPr lang="en-US" i="1" dirty="0" smtClean="0"/>
              <a:t> </a:t>
            </a:r>
            <a:r>
              <a:rPr lang="en-US" i="1" dirty="0"/>
              <a:t>installation </a:t>
            </a:r>
            <a:r>
              <a:rPr lang="en-US" i="1" dirty="0" smtClean="0"/>
              <a:t>directory/client/</a:t>
            </a:r>
            <a:r>
              <a:rPr lang="en-US" i="1" dirty="0" err="1" smtClean="0"/>
              <a:t>TrapMIB</a:t>
            </a:r>
            <a:r>
              <a:rPr lang="en-US" dirty="0" smtClean="0"/>
              <a:t>”)</a:t>
            </a:r>
            <a:br>
              <a:rPr lang="en-US" dirty="0" smtClean="0"/>
            </a:br>
            <a:r>
              <a:rPr lang="en-US" dirty="0" smtClean="0"/>
              <a:t>Mandatory to add in a second step </a:t>
            </a:r>
            <a:r>
              <a:rPr lang="en-US" i="1" dirty="0" smtClean="0"/>
              <a:t>Trap to Alarm</a:t>
            </a:r>
            <a:r>
              <a:rPr lang="en-US" dirty="0" smtClean="0"/>
              <a:t> definition (not automatic when importing MIB files)</a:t>
            </a:r>
            <a:endParaRPr lang="fr-FR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012" y="1600200"/>
            <a:ext cx="22860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2425391"/>
            <a:ext cx="6781800" cy="1773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412" y="3740111"/>
            <a:ext cx="5577839" cy="2675041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488" y="2982072"/>
            <a:ext cx="6867525" cy="190649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46050" y="3740111"/>
            <a:ext cx="842962" cy="146089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>
            <a:stCxn id="11" idx="4"/>
          </p:cNvCxnSpPr>
          <p:nvPr/>
        </p:nvCxnSpPr>
        <p:spPr>
          <a:xfrm>
            <a:off x="567531" y="3886200"/>
            <a:ext cx="1564481" cy="118808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256212" y="6096001"/>
            <a:ext cx="533400" cy="268224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6" name="Straight Arrow Connector 15"/>
          <p:cNvCxnSpPr>
            <a:stCxn id="14" idx="7"/>
          </p:cNvCxnSpPr>
          <p:nvPr/>
        </p:nvCxnSpPr>
        <p:spPr>
          <a:xfrm flipV="1">
            <a:off x="5711497" y="4668257"/>
            <a:ext cx="1983115" cy="146702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4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Syslog</a:t>
            </a:r>
            <a:r>
              <a:rPr lang="fr-FR" dirty="0" smtClean="0"/>
              <a:t> Messages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Use </a:t>
            </a:r>
            <a:r>
              <a:rPr lang="fr-FR" dirty="0" err="1" smtClean="0"/>
              <a:t>syslog</a:t>
            </a:r>
            <a:r>
              <a:rPr lang="fr-FR" dirty="0" smtClean="0"/>
              <a:t> </a:t>
            </a:r>
            <a:r>
              <a:rPr lang="fr-FR" dirty="0" err="1" smtClean="0"/>
              <a:t>templates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pattern </a:t>
            </a:r>
            <a:r>
              <a:rPr lang="fr-FR" dirty="0" err="1" smtClean="0"/>
              <a:t>matching</a:t>
            </a:r>
            <a:r>
              <a:rPr lang="fr-FR" dirty="0" smtClean="0"/>
              <a:t>) to </a:t>
            </a:r>
            <a:r>
              <a:rPr lang="fr-FR" dirty="0" err="1" smtClean="0"/>
              <a:t>identify</a:t>
            </a:r>
            <a:r>
              <a:rPr lang="fr-FR" dirty="0" smtClean="0"/>
              <a:t> messages to catch (and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Use « </a:t>
            </a:r>
            <a:r>
              <a:rPr lang="fr-FR" dirty="0" err="1" smtClean="0"/>
              <a:t>Syslog</a:t>
            </a:r>
            <a:r>
              <a:rPr lang="fr-FR" dirty="0" smtClean="0"/>
              <a:t> to </a:t>
            </a:r>
            <a:r>
              <a:rPr lang="fr-FR" dirty="0" err="1" smtClean="0"/>
              <a:t>Alarm</a:t>
            </a:r>
            <a:r>
              <a:rPr lang="fr-FR" dirty="0" smtClean="0"/>
              <a:t> » to </a:t>
            </a:r>
            <a:r>
              <a:rPr lang="fr-FR" dirty="0" err="1" smtClean="0"/>
              <a:t>identify</a:t>
            </a:r>
            <a:r>
              <a:rPr lang="fr-FR" dirty="0" smtClean="0"/>
              <a:t> messages to display in the </a:t>
            </a:r>
            <a:r>
              <a:rPr lang="fr-FR" dirty="0" err="1" smtClean="0"/>
              <a:t>alarm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browser (and translate </a:t>
            </a:r>
            <a:r>
              <a:rPr lang="fr-FR" dirty="0" err="1" smtClean="0"/>
              <a:t>it</a:t>
            </a:r>
            <a:r>
              <a:rPr lang="fr-FR" dirty="0" smtClean="0"/>
              <a:t> in an </a:t>
            </a:r>
            <a:r>
              <a:rPr lang="fr-FR" dirty="0" err="1" smtClean="0"/>
              <a:t>understandable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,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3" y="1981200"/>
            <a:ext cx="6096000" cy="2073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141" y="3578286"/>
            <a:ext cx="4328716" cy="25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Correlation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Recover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: in the </a:t>
            </a:r>
            <a:r>
              <a:rPr lang="fr-FR" dirty="0" err="1" smtClean="0"/>
              <a:t>alarm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 </a:t>
            </a:r>
            <a:r>
              <a:rPr lang="fr-FR" dirty="0" err="1" smtClean="0"/>
              <a:t>itself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Deduplication</a:t>
            </a:r>
            <a:r>
              <a:rPr lang="fr-FR" dirty="0" smtClean="0"/>
              <a:t> / Intermittent / </a:t>
            </a:r>
            <a:r>
              <a:rPr lang="fr-FR" dirty="0" err="1" smtClean="0"/>
              <a:t>Unknown</a:t>
            </a:r>
            <a:r>
              <a:rPr lang="fr-FR" dirty="0" smtClean="0"/>
              <a:t> … : in the </a:t>
            </a:r>
            <a:r>
              <a:rPr lang="fr-FR" i="1" dirty="0" err="1" smtClean="0"/>
              <a:t>filtering</a:t>
            </a:r>
            <a:r>
              <a:rPr lang="fr-FR" i="1" dirty="0" smtClean="0"/>
              <a:t> </a:t>
            </a:r>
            <a:r>
              <a:rPr lang="fr-FR" i="1" dirty="0" err="1" smtClean="0"/>
              <a:t>trap</a:t>
            </a:r>
            <a:r>
              <a:rPr lang="fr-FR" dirty="0" smtClean="0"/>
              <a:t> menu</a:t>
            </a:r>
            <a:endParaRPr lang="fr-FR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109768"/>
            <a:ext cx="5005781" cy="3005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4462568"/>
            <a:ext cx="9972675" cy="20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Automatic</a:t>
            </a:r>
            <a:r>
              <a:rPr lang="fr-FR" dirty="0" smtClean="0"/>
              <a:t> Action – Simple </a:t>
            </a:r>
            <a:r>
              <a:rPr lang="fr-FR" dirty="0" err="1" smtClean="0"/>
              <a:t>forwarding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 the « </a:t>
            </a:r>
            <a:r>
              <a:rPr lang="fr-FR" dirty="0" err="1" smtClean="0"/>
              <a:t>Alarm</a:t>
            </a:r>
            <a:r>
              <a:rPr lang="fr-FR" dirty="0" smtClean="0"/>
              <a:t> Notification » : </a:t>
            </a:r>
            <a:r>
              <a:rPr lang="fr-FR" dirty="0" err="1" smtClean="0"/>
              <a:t>forward</a:t>
            </a:r>
            <a:r>
              <a:rPr lang="fr-FR" dirty="0" smtClean="0"/>
              <a:t> by email, SMS or SNMP </a:t>
            </a:r>
            <a:r>
              <a:rPr lang="fr-FR" dirty="0" err="1" smtClean="0"/>
              <a:t>Trap</a:t>
            </a:r>
            <a:r>
              <a:rPr lang="fr-FR" dirty="0" smtClean="0"/>
              <a:t> </a:t>
            </a:r>
            <a:r>
              <a:rPr lang="fr-FR" dirty="0" err="1" smtClean="0"/>
              <a:t>forwarding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133600"/>
            <a:ext cx="4516569" cy="204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012" y="2525114"/>
            <a:ext cx="5146795" cy="383911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0812" y="2286000"/>
            <a:ext cx="2286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>
            <a:off x="379412" y="2362200"/>
            <a:ext cx="5334000" cy="208246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4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Automatic</a:t>
            </a:r>
            <a:r>
              <a:rPr lang="fr-FR" dirty="0" smtClean="0"/>
              <a:t> Action –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Uses the Security Control Center first to </a:t>
            </a:r>
            <a:r>
              <a:rPr lang="fr-FR" dirty="0" err="1" smtClean="0"/>
              <a:t>identify</a:t>
            </a:r>
            <a:r>
              <a:rPr lang="fr-FR" dirty="0" smtClean="0"/>
              <a:t> the </a:t>
            </a:r>
            <a:r>
              <a:rPr lang="fr-FR" dirty="0" err="1" smtClean="0"/>
              <a:t>alarm</a:t>
            </a:r>
            <a:r>
              <a:rPr lang="fr-FR" dirty="0" smtClean="0"/>
              <a:t> on </a:t>
            </a:r>
            <a:r>
              <a:rPr lang="fr-FR" dirty="0" err="1" smtClean="0"/>
              <a:t>which</a:t>
            </a:r>
            <a:r>
              <a:rPr lang="fr-FR" dirty="0" smtClean="0"/>
              <a:t> to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 action </a:t>
            </a:r>
            <a:br>
              <a:rPr lang="fr-FR" dirty="0" smtClean="0"/>
            </a:b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Alarm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Matching</a:t>
            </a:r>
            <a:r>
              <a:rPr lang="fr-FR" dirty="0" smtClean="0">
                <a:sym typeface="Wingdings" panose="05000000000000000000" pitchFamily="2" charset="2"/>
              </a:rPr>
              <a:t> Policy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31" y="2369906"/>
            <a:ext cx="9814562" cy="3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Automatic</a:t>
            </a:r>
            <a:r>
              <a:rPr lang="fr-FR" dirty="0" smtClean="0"/>
              <a:t> Action –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(</a:t>
            </a:r>
            <a:r>
              <a:rPr lang="fr-FR" dirty="0" err="1" smtClean="0"/>
              <a:t>Cont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Second </a:t>
            </a:r>
            <a:r>
              <a:rPr lang="fr-FR" dirty="0" err="1" smtClean="0"/>
              <a:t>step</a:t>
            </a:r>
            <a:r>
              <a:rPr lang="fr-FR" dirty="0" smtClean="0"/>
              <a:t> in the Security Control Center: </a:t>
            </a:r>
            <a:r>
              <a:rPr lang="fr-FR" dirty="0" err="1" smtClean="0"/>
              <a:t>specify</a:t>
            </a:r>
            <a:r>
              <a:rPr lang="fr-FR" dirty="0" smtClean="0"/>
              <a:t> the actions to </a:t>
            </a:r>
            <a:r>
              <a:rPr lang="fr-FR" dirty="0" err="1" smtClean="0"/>
              <a:t>take</a:t>
            </a:r>
            <a:r>
              <a:rPr lang="fr-FR" dirty="0" smtClean="0"/>
              <a:t> (and </a:t>
            </a:r>
            <a:r>
              <a:rPr lang="fr-FR" dirty="0" err="1" smtClean="0"/>
              <a:t>when</a:t>
            </a:r>
            <a:r>
              <a:rPr lang="fr-FR" dirty="0" smtClean="0"/>
              <a:t>, on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r>
              <a:rPr lang="fr-FR" dirty="0" smtClean="0"/>
              <a:t> …)</a:t>
            </a:r>
            <a:br>
              <a:rPr lang="fr-FR" dirty="0" smtClean="0"/>
            </a:br>
            <a:r>
              <a:rPr lang="fr-FR" dirty="0" smtClean="0">
                <a:sym typeface="Wingdings" panose="05000000000000000000" pitchFamily="2" charset="2"/>
              </a:rPr>
              <a:t> Security Control Policy</a:t>
            </a:r>
            <a:endParaRPr lang="fr-F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4" y="2506732"/>
            <a:ext cx="11106150" cy="36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Intelligent Policy Center </a:t>
            </a:r>
            <a:r>
              <a:rPr lang="fr-FR" dirty="0" smtClean="0">
                <a:solidFill>
                  <a:srgbClr val="F05332"/>
                </a:solidFill>
              </a:rPr>
              <a:t>(NEW !)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Used</a:t>
            </a:r>
            <a:r>
              <a:rPr lang="fr-FR" dirty="0" smtClean="0"/>
              <a:t> to automate </a:t>
            </a:r>
            <a:r>
              <a:rPr lang="fr-FR" dirty="0" err="1" smtClean="0"/>
              <a:t>some</a:t>
            </a:r>
            <a:r>
              <a:rPr lang="fr-FR" dirty="0" smtClean="0"/>
              <a:t> flow of Actions / Configurations </a:t>
            </a:r>
            <a:r>
              <a:rPr lang="fr-FR" dirty="0" err="1" smtClean="0"/>
              <a:t>based</a:t>
            </a:r>
            <a:r>
              <a:rPr lang="fr-FR" dirty="0" smtClean="0"/>
              <a:t> on Network </a:t>
            </a:r>
            <a:r>
              <a:rPr lang="fr-FR" dirty="0" err="1" smtClean="0"/>
              <a:t>events</a:t>
            </a:r>
            <a:r>
              <a:rPr lang="fr-FR" dirty="0" smtClean="0"/>
              <a:t> or user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(</a:t>
            </a:r>
            <a:r>
              <a:rPr lang="fr-FR" dirty="0" err="1" smtClean="0"/>
              <a:t>periodically</a:t>
            </a:r>
            <a:r>
              <a:rPr lang="fr-FR" dirty="0" smtClean="0"/>
              <a:t> for </a:t>
            </a:r>
            <a:r>
              <a:rPr lang="fr-FR" dirty="0" err="1" smtClean="0"/>
              <a:t>example</a:t>
            </a:r>
            <a:r>
              <a:rPr lang="fr-FR" dirty="0" smtClean="0"/>
              <a:t>)</a:t>
            </a:r>
          </a:p>
        </p:txBody>
      </p:sp>
      <p:sp>
        <p:nvSpPr>
          <p:cNvPr id="7" name="流程图: 准备 26"/>
          <p:cNvSpPr/>
          <p:nvPr/>
        </p:nvSpPr>
        <p:spPr bwMode="gray">
          <a:xfrm>
            <a:off x="4341812" y="3581400"/>
            <a:ext cx="2362200" cy="1828800"/>
          </a:xfrm>
          <a:prstGeom prst="flowChartPreparatio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/>
              <a:t>Policy Center</a:t>
            </a:r>
            <a:endParaRPr lang="zh-CN" altLang="en-US" sz="1200" dirty="0"/>
          </a:p>
        </p:txBody>
      </p:sp>
      <p:sp>
        <p:nvSpPr>
          <p:cNvPr id="8" name="流程图: 多文档 28"/>
          <p:cNvSpPr/>
          <p:nvPr/>
        </p:nvSpPr>
        <p:spPr bwMode="gray">
          <a:xfrm>
            <a:off x="4956173" y="4574381"/>
            <a:ext cx="811722" cy="592899"/>
          </a:xfrm>
          <a:prstGeom prst="flowChartMultidocumen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25" dirty="0"/>
              <a:t>Policies</a:t>
            </a:r>
            <a:endParaRPr lang="zh-CN" altLang="en-US" sz="825" dirty="0"/>
          </a:p>
        </p:txBody>
      </p:sp>
      <p:sp>
        <p:nvSpPr>
          <p:cNvPr id="9" name="流程图: 直接访问存储器 29"/>
          <p:cNvSpPr/>
          <p:nvPr/>
        </p:nvSpPr>
        <p:spPr bwMode="gray">
          <a:xfrm>
            <a:off x="4749005" y="3981450"/>
            <a:ext cx="1285985" cy="409184"/>
          </a:xfrm>
          <a:prstGeom prst="flowChartMagneticDrum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/>
              <a:t>Engine</a:t>
            </a:r>
            <a:endParaRPr lang="zh-CN" altLang="en-US" sz="900" dirty="0"/>
          </a:p>
        </p:txBody>
      </p:sp>
      <p:sp>
        <p:nvSpPr>
          <p:cNvPr id="10" name="爆炸形 1 35"/>
          <p:cNvSpPr/>
          <p:nvPr/>
        </p:nvSpPr>
        <p:spPr bwMode="gray">
          <a:xfrm>
            <a:off x="2634455" y="3902869"/>
            <a:ext cx="1349829" cy="659704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/>
              <a:t>Events</a:t>
            </a:r>
            <a:endParaRPr lang="zh-CN" altLang="en-US" sz="1200" dirty="0"/>
          </a:p>
        </p:txBody>
      </p:sp>
      <p:sp>
        <p:nvSpPr>
          <p:cNvPr id="11" name="右箭头 37"/>
          <p:cNvSpPr/>
          <p:nvPr/>
        </p:nvSpPr>
        <p:spPr bwMode="gray">
          <a:xfrm>
            <a:off x="3720306" y="4095750"/>
            <a:ext cx="1240384" cy="150313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2" name="上下箭头 38"/>
          <p:cNvSpPr/>
          <p:nvPr/>
        </p:nvSpPr>
        <p:spPr bwMode="gray">
          <a:xfrm>
            <a:off x="5213348" y="4345781"/>
            <a:ext cx="136807" cy="242171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3" name="下箭头标注 39"/>
          <p:cNvSpPr/>
          <p:nvPr/>
        </p:nvSpPr>
        <p:spPr bwMode="gray">
          <a:xfrm>
            <a:off x="6806406" y="3974305"/>
            <a:ext cx="1213022" cy="601249"/>
          </a:xfrm>
          <a:prstGeom prst="downArrow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dirty="0"/>
              <a:t>Actions</a:t>
            </a:r>
            <a:endParaRPr lang="zh-CN" altLang="en-US" sz="1350" dirty="0"/>
          </a:p>
        </p:txBody>
      </p:sp>
      <p:sp>
        <p:nvSpPr>
          <p:cNvPr id="14" name="左右箭头 40"/>
          <p:cNvSpPr/>
          <p:nvPr/>
        </p:nvSpPr>
        <p:spPr bwMode="gray">
          <a:xfrm>
            <a:off x="5820567" y="4095750"/>
            <a:ext cx="1185661" cy="150313"/>
          </a:xfrm>
          <a:prstGeom prst="left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15" name="TextBox 41"/>
          <p:cNvSpPr txBox="1"/>
          <p:nvPr/>
        </p:nvSpPr>
        <p:spPr bwMode="gray">
          <a:xfrm>
            <a:off x="3906043" y="3917157"/>
            <a:ext cx="694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22660">
              <a:spcAft>
                <a:spcPts val="300"/>
              </a:spcAft>
              <a:buSzPct val="100000"/>
            </a:pPr>
            <a:r>
              <a:rPr lang="en-US" altLang="zh-CN" sz="1200" dirty="0">
                <a:solidFill>
                  <a:srgbClr val="000000"/>
                </a:solidFill>
                <a:cs typeface="HP Simplified" pitchFamily="34" charset="0"/>
              </a:rPr>
              <a:t>Sent </a:t>
            </a:r>
            <a:endParaRPr lang="zh-CN" altLang="en-US" sz="1200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16" name="TextBox 42"/>
          <p:cNvSpPr txBox="1"/>
          <p:nvPr/>
        </p:nvSpPr>
        <p:spPr bwMode="gray">
          <a:xfrm>
            <a:off x="5306218" y="4352925"/>
            <a:ext cx="21677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22660">
              <a:spcAft>
                <a:spcPts val="300"/>
              </a:spcAft>
              <a:buSzPct val="100000"/>
            </a:pPr>
            <a:r>
              <a:rPr lang="en-US" altLang="zh-CN" sz="900" dirty="0">
                <a:solidFill>
                  <a:srgbClr val="000000"/>
                </a:solidFill>
                <a:cs typeface="HP Simplified" pitchFamily="34" charset="0"/>
              </a:rPr>
              <a:t>Recognize &amp; match by policy </a:t>
            </a:r>
            <a:endParaRPr lang="zh-CN" altLang="en-US" sz="900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17" name="TextBox 43"/>
          <p:cNvSpPr txBox="1"/>
          <p:nvPr/>
        </p:nvSpPr>
        <p:spPr bwMode="gray">
          <a:xfrm>
            <a:off x="6113462" y="3888582"/>
            <a:ext cx="848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22660">
              <a:spcAft>
                <a:spcPts val="300"/>
              </a:spcAft>
              <a:buSzPct val="100000"/>
            </a:pPr>
            <a:r>
              <a:rPr lang="en-US" altLang="zh-CN" sz="1200" dirty="0">
                <a:solidFill>
                  <a:srgbClr val="000000"/>
                </a:solidFill>
                <a:cs typeface="HP Simplified" pitchFamily="34" charset="0"/>
              </a:rPr>
              <a:t>Trigger</a:t>
            </a:r>
            <a:endParaRPr lang="zh-CN" altLang="en-US" sz="1200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18" name="云形标注 44"/>
          <p:cNvSpPr/>
          <p:nvPr/>
        </p:nvSpPr>
        <p:spPr bwMode="gray">
          <a:xfrm>
            <a:off x="2155824" y="2745581"/>
            <a:ext cx="1979141" cy="910225"/>
          </a:xfrm>
          <a:prstGeom prst="cloudCallou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/>
              <a:t>Periodic</a:t>
            </a:r>
          </a:p>
          <a:p>
            <a:r>
              <a:rPr lang="en-US" altLang="zh-CN" sz="900" dirty="0"/>
              <a:t>Parameter Filter</a:t>
            </a:r>
            <a:endParaRPr lang="zh-CN" altLang="en-US" sz="900" dirty="0"/>
          </a:p>
        </p:txBody>
      </p:sp>
      <p:sp>
        <p:nvSpPr>
          <p:cNvPr id="19" name="云形标注 45"/>
          <p:cNvSpPr/>
          <p:nvPr/>
        </p:nvSpPr>
        <p:spPr bwMode="gray">
          <a:xfrm>
            <a:off x="6484936" y="2745581"/>
            <a:ext cx="2699657" cy="910225"/>
          </a:xfrm>
          <a:prstGeom prst="cloudCallou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/>
              <a:t>Multi-actions in one policy</a:t>
            </a:r>
          </a:p>
          <a:p>
            <a:r>
              <a:rPr lang="en-US" altLang="zh-CN" sz="900" dirty="0"/>
              <a:t>Return value injection</a:t>
            </a:r>
          </a:p>
          <a:p>
            <a:r>
              <a:rPr lang="en-US" altLang="zh-CN" sz="900" dirty="0"/>
              <a:t>Open registration Customized page</a:t>
            </a:r>
            <a:endParaRPr lang="zh-CN" altLang="en-US" sz="900" dirty="0"/>
          </a:p>
        </p:txBody>
      </p:sp>
      <p:sp>
        <p:nvSpPr>
          <p:cNvPr id="20" name="云形标注 46"/>
          <p:cNvSpPr/>
          <p:nvPr/>
        </p:nvSpPr>
        <p:spPr bwMode="gray">
          <a:xfrm>
            <a:off x="4363243" y="2659856"/>
            <a:ext cx="1979141" cy="910225"/>
          </a:xfrm>
          <a:prstGeom prst="cloudCallou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/>
              <a:t>If-else work flow</a:t>
            </a:r>
          </a:p>
          <a:p>
            <a:r>
              <a:rPr lang="en-US" altLang="zh-CN" sz="900" dirty="0"/>
              <a:t>Map container</a:t>
            </a:r>
          </a:p>
          <a:p>
            <a:r>
              <a:rPr lang="en-US" altLang="zh-CN" sz="900" dirty="0"/>
              <a:t>Work scope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3358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Intelligent Policy Center </a:t>
            </a:r>
            <a:r>
              <a:rPr lang="fr-FR" dirty="0" smtClean="0">
                <a:solidFill>
                  <a:srgbClr val="F05332"/>
                </a:solidFill>
              </a:rPr>
              <a:t>(NEW !)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</a:t>
            </a:r>
            <a:r>
              <a:rPr lang="fr-FR" dirty="0" err="1" smtClean="0"/>
              <a:t>Periodic</a:t>
            </a:r>
            <a:r>
              <a:rPr lang="fr-FR" dirty="0" smtClean="0"/>
              <a:t> change of SSID </a:t>
            </a:r>
            <a:r>
              <a:rPr lang="fr-FR" dirty="0" err="1" smtClean="0"/>
              <a:t>passphrase</a:t>
            </a:r>
            <a:endParaRPr lang="fr-FR" dirty="0" smtClean="0"/>
          </a:p>
        </p:txBody>
      </p:sp>
      <p:sp>
        <p:nvSpPr>
          <p:cNvPr id="36" name="流程图: 可选过程 8"/>
          <p:cNvSpPr/>
          <p:nvPr/>
        </p:nvSpPr>
        <p:spPr bwMode="gray">
          <a:xfrm>
            <a:off x="5744368" y="3526632"/>
            <a:ext cx="1549709" cy="60905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dirty="0"/>
              <a:t>AC</a:t>
            </a:r>
            <a:endParaRPr lang="zh-CN" altLang="en-US" sz="1350" dirty="0"/>
          </a:p>
        </p:txBody>
      </p:sp>
      <p:sp>
        <p:nvSpPr>
          <p:cNvPr id="37" name="菱形 9"/>
          <p:cNvSpPr/>
          <p:nvPr/>
        </p:nvSpPr>
        <p:spPr bwMode="gray">
          <a:xfrm>
            <a:off x="5222874" y="4305300"/>
            <a:ext cx="821532" cy="633413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/>
              <a:t>AP</a:t>
            </a:r>
            <a:endParaRPr lang="zh-CN" altLang="en-US" sz="1050" dirty="0"/>
          </a:p>
        </p:txBody>
      </p:sp>
      <p:sp>
        <p:nvSpPr>
          <p:cNvPr id="38" name="菱形 10"/>
          <p:cNvSpPr/>
          <p:nvPr/>
        </p:nvSpPr>
        <p:spPr bwMode="gray">
          <a:xfrm>
            <a:off x="6072980" y="4319587"/>
            <a:ext cx="821532" cy="633413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/>
              <a:t>AP</a:t>
            </a:r>
            <a:endParaRPr lang="zh-CN" altLang="en-US" sz="1050" dirty="0"/>
          </a:p>
        </p:txBody>
      </p:sp>
      <p:sp>
        <p:nvSpPr>
          <p:cNvPr id="39" name="菱形 11"/>
          <p:cNvSpPr/>
          <p:nvPr/>
        </p:nvSpPr>
        <p:spPr bwMode="gray">
          <a:xfrm>
            <a:off x="6873080" y="4319587"/>
            <a:ext cx="821532" cy="633413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/>
              <a:t>AP</a:t>
            </a:r>
            <a:endParaRPr lang="zh-CN" altLang="en-US" sz="1050" dirty="0"/>
          </a:p>
        </p:txBody>
      </p:sp>
      <p:cxnSp>
        <p:nvCxnSpPr>
          <p:cNvPr id="40" name="直接连接符 13"/>
          <p:cNvCxnSpPr>
            <a:stCxn id="36" idx="1"/>
            <a:endCxn id="37" idx="0"/>
          </p:cNvCxnSpPr>
          <p:nvPr/>
        </p:nvCxnSpPr>
        <p:spPr>
          <a:xfrm flipH="1">
            <a:off x="5633640" y="3831157"/>
            <a:ext cx="110728" cy="474143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5"/>
          <p:cNvCxnSpPr>
            <a:stCxn id="36" idx="2"/>
            <a:endCxn id="38" idx="0"/>
          </p:cNvCxnSpPr>
          <p:nvPr/>
        </p:nvCxnSpPr>
        <p:spPr>
          <a:xfrm flipH="1">
            <a:off x="6483746" y="4135682"/>
            <a:ext cx="35477" cy="183905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7"/>
          <p:cNvCxnSpPr>
            <a:stCxn id="36" idx="3"/>
            <a:endCxn id="39" idx="0"/>
          </p:cNvCxnSpPr>
          <p:nvPr/>
        </p:nvCxnSpPr>
        <p:spPr>
          <a:xfrm flipH="1">
            <a:off x="7283846" y="3831157"/>
            <a:ext cx="10231" cy="48843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下箭头标注 18"/>
          <p:cNvSpPr/>
          <p:nvPr/>
        </p:nvSpPr>
        <p:spPr bwMode="gray">
          <a:xfrm>
            <a:off x="5737224" y="2640805"/>
            <a:ext cx="1615058" cy="779585"/>
          </a:xfrm>
          <a:prstGeom prst="downArrow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/>
              <a:t>Deploy SSID Password</a:t>
            </a:r>
            <a:endParaRPr lang="zh-CN" altLang="en-US" sz="1050" dirty="0"/>
          </a:p>
        </p:txBody>
      </p:sp>
      <p:sp>
        <p:nvSpPr>
          <p:cNvPr id="44" name="流程图: 准备 19"/>
          <p:cNvSpPr/>
          <p:nvPr/>
        </p:nvSpPr>
        <p:spPr bwMode="gray">
          <a:xfrm>
            <a:off x="3708399" y="3590926"/>
            <a:ext cx="1615058" cy="901394"/>
          </a:xfrm>
          <a:prstGeom prst="flowChartPreparati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350" dirty="0"/>
              <a:t>Policy Center</a:t>
            </a:r>
            <a:endParaRPr lang="zh-CN" altLang="en-US" sz="1350" dirty="0"/>
          </a:p>
        </p:txBody>
      </p:sp>
      <p:sp>
        <p:nvSpPr>
          <p:cNvPr id="45" name="爆炸形 1 20"/>
          <p:cNvSpPr/>
          <p:nvPr/>
        </p:nvSpPr>
        <p:spPr bwMode="gray">
          <a:xfrm>
            <a:off x="3195305" y="4561010"/>
            <a:ext cx="2333898" cy="641533"/>
          </a:xfrm>
          <a:prstGeom prst="irregularSeal1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50" dirty="0"/>
              <a:t>Change Password every Sunday night</a:t>
            </a:r>
            <a:endParaRPr lang="zh-CN" altLang="en-US" sz="750" dirty="0"/>
          </a:p>
        </p:txBody>
      </p:sp>
      <p:sp>
        <p:nvSpPr>
          <p:cNvPr id="46" name="左右箭头标注 22"/>
          <p:cNvSpPr/>
          <p:nvPr/>
        </p:nvSpPr>
        <p:spPr bwMode="gray">
          <a:xfrm>
            <a:off x="3083665" y="2591838"/>
            <a:ext cx="2604631" cy="592809"/>
          </a:xfrm>
          <a:prstGeom prst="leftRightArrow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/>
              <a:t>Generate Password</a:t>
            </a:r>
            <a:endParaRPr lang="zh-CN" altLang="en-US" sz="900" dirty="0"/>
          </a:p>
        </p:txBody>
      </p:sp>
      <p:sp>
        <p:nvSpPr>
          <p:cNvPr id="47" name="下箭头标注 23"/>
          <p:cNvSpPr/>
          <p:nvPr/>
        </p:nvSpPr>
        <p:spPr bwMode="gray">
          <a:xfrm>
            <a:off x="1458118" y="2605087"/>
            <a:ext cx="1615058" cy="779585"/>
          </a:xfrm>
          <a:prstGeom prst="downArrow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50" dirty="0"/>
              <a:t>Send email</a:t>
            </a:r>
            <a:endParaRPr lang="zh-CN" altLang="en-US" sz="1050" dirty="0"/>
          </a:p>
        </p:txBody>
      </p:sp>
      <p:sp>
        <p:nvSpPr>
          <p:cNvPr id="48" name="笑脸 24"/>
          <p:cNvSpPr/>
          <p:nvPr/>
        </p:nvSpPr>
        <p:spPr bwMode="gray">
          <a:xfrm>
            <a:off x="1643856" y="3462338"/>
            <a:ext cx="1036250" cy="625292"/>
          </a:xfrm>
          <a:prstGeom prst="smileyFac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88" dirty="0"/>
              <a:t>admin</a:t>
            </a:r>
            <a:endParaRPr lang="zh-CN" altLang="en-US" sz="788" dirty="0"/>
          </a:p>
        </p:txBody>
      </p:sp>
      <p:sp>
        <p:nvSpPr>
          <p:cNvPr id="49" name="上箭头 25"/>
          <p:cNvSpPr/>
          <p:nvPr/>
        </p:nvSpPr>
        <p:spPr bwMode="gray">
          <a:xfrm>
            <a:off x="4294187" y="4448175"/>
            <a:ext cx="196048" cy="227379"/>
          </a:xfrm>
          <a:prstGeom prst="up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50" name="上箭头 26"/>
          <p:cNvSpPr/>
          <p:nvPr/>
        </p:nvSpPr>
        <p:spPr bwMode="gray">
          <a:xfrm>
            <a:off x="4272756" y="3269456"/>
            <a:ext cx="196048" cy="227379"/>
          </a:xfrm>
          <a:prstGeom prst="up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59783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Intelligent Policy Center </a:t>
            </a:r>
            <a:r>
              <a:rPr lang="fr-FR" dirty="0" smtClean="0">
                <a:solidFill>
                  <a:srgbClr val="F05332"/>
                </a:solidFill>
              </a:rPr>
              <a:t>(NEW !)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</a:t>
            </a:r>
            <a:r>
              <a:rPr lang="fr-FR" dirty="0" err="1" smtClean="0"/>
              <a:t>Periodic</a:t>
            </a:r>
            <a:r>
              <a:rPr lang="fr-FR" dirty="0" smtClean="0"/>
              <a:t> change of SSID </a:t>
            </a:r>
            <a:r>
              <a:rPr lang="fr-FR" dirty="0" err="1" smtClean="0"/>
              <a:t>passphrase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Step</a:t>
            </a:r>
            <a:r>
              <a:rPr lang="fr-FR" dirty="0" smtClean="0"/>
              <a:t> 1 : </a:t>
            </a:r>
            <a:r>
              <a:rPr lang="fr-FR" dirty="0" err="1" smtClean="0"/>
              <a:t>Periodic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endParaRPr lang="fr-FR" dirty="0" smtClean="0"/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1412" y="2256378"/>
            <a:ext cx="8686800" cy="4103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56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Intelligent Policy Center </a:t>
            </a:r>
            <a:r>
              <a:rPr lang="fr-FR" dirty="0" smtClean="0">
                <a:solidFill>
                  <a:srgbClr val="F05332"/>
                </a:solidFill>
              </a:rPr>
              <a:t>(NEW !)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</a:t>
            </a:r>
            <a:r>
              <a:rPr lang="fr-FR" dirty="0" err="1" smtClean="0"/>
              <a:t>Periodic</a:t>
            </a:r>
            <a:r>
              <a:rPr lang="fr-FR" dirty="0" smtClean="0"/>
              <a:t> change of SSID </a:t>
            </a:r>
            <a:r>
              <a:rPr lang="fr-FR" dirty="0" err="1" smtClean="0"/>
              <a:t>passphrase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Step</a:t>
            </a:r>
            <a:r>
              <a:rPr lang="fr-FR" dirty="0" smtClean="0"/>
              <a:t> 2 : Policy Management – Basic info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0012" y="2514600"/>
            <a:ext cx="9286025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71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41" y="275459"/>
            <a:ext cx="10969943" cy="62976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266" dirty="0">
                <a:latin typeface="HP Simplified" pitchFamily="34" charset="0"/>
              </a:rPr>
              <a:t>Confidential Disclosure Agreement</a:t>
            </a:r>
          </a:p>
        </p:txBody>
      </p:sp>
      <p:sp>
        <p:nvSpPr>
          <p:cNvPr id="45057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32508" y="1131306"/>
            <a:ext cx="5190080" cy="48067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in this presentation is proprietary to Hewlett-Packard Company and is offered in confidence, subject to the terms and conditions of a binding Confidential Disclosure Agreement (CDA)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requires customers and partners to have signed a CDA in order to view this training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in this training is HP confidential</a:t>
            </a:r>
          </a:p>
          <a:p>
            <a:pPr lvl="0"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This presentation is NOT to be used as a ‘leave behind’ for customers and information may only be shared verbally with HP-external customers under NDA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 This presentation may be shared with HP Channel partners under NDA in hard-copy or electronic format for internal training purposes only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Do not remove any classification labels, warnings or disclaimers on any slide or modify this presentation to change the classification level.</a:t>
            </a: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6297559" y="1170627"/>
            <a:ext cx="5891265" cy="44823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Do not remove this slide from the presentation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does not warrant or represent that it will introduce any product to which the information relates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herein is subject to change without notice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makes no warranties regarding the accuracy of this information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only warranties for HP products and services are set forth in the express warranty statements accompanying such products and services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Nothing herein should be construed as constituting an additional warranty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shall not be liable for technical or editorial errors or omissions contained herein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Strict adherence to the HP standards of business conduct regarding this classification level is critical.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32508" y="6203431"/>
            <a:ext cx="8559684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chemeClr val="accent1"/>
                </a:solidFill>
              </a:rPr>
              <a:t>HP Confidential - provided to HP employees and HP Partners for internal training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6824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Customizing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and 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Intelligent Policy Center </a:t>
            </a:r>
            <a:r>
              <a:rPr lang="fr-FR" dirty="0" smtClean="0">
                <a:solidFill>
                  <a:srgbClr val="F05332"/>
                </a:solidFill>
              </a:rPr>
              <a:t>(NEW !)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</a:t>
            </a:r>
            <a:r>
              <a:rPr lang="fr-FR" dirty="0" err="1" smtClean="0"/>
              <a:t>Periodic</a:t>
            </a:r>
            <a:r>
              <a:rPr lang="fr-FR" dirty="0" smtClean="0"/>
              <a:t> change of SSID </a:t>
            </a:r>
            <a:r>
              <a:rPr lang="fr-FR" dirty="0" err="1" smtClean="0"/>
              <a:t>passphrase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err="1" smtClean="0"/>
              <a:t>Step</a:t>
            </a:r>
            <a:r>
              <a:rPr lang="fr-FR" dirty="0" smtClean="0"/>
              <a:t> 3 : Policy Management – Action Flow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2" y="3505200"/>
            <a:ext cx="6458107" cy="3001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4612" y="4495800"/>
            <a:ext cx="3623157" cy="2123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3012" y="1905952"/>
            <a:ext cx="3654909" cy="1674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 flipV="1">
            <a:off x="4189412" y="3429000"/>
            <a:ext cx="2286000" cy="2133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89412" y="5943600"/>
            <a:ext cx="3657600" cy="38195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6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Customize alarm management and Actions (basic customization)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New 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607851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added</a:t>
            </a:r>
            <a:r>
              <a:rPr lang="fr-FR" dirty="0" smtClean="0"/>
              <a:t> on the network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appears</a:t>
            </a:r>
            <a:r>
              <a:rPr lang="fr-FR" dirty="0" smtClean="0">
                <a:sym typeface="Wingdings" panose="05000000000000000000" pitchFamily="2" charset="2"/>
              </a:rPr>
              <a:t> as « </a:t>
            </a:r>
            <a:r>
              <a:rPr lang="fr-FR" dirty="0" err="1" smtClean="0">
                <a:sym typeface="Wingdings" panose="05000000000000000000" pitchFamily="2" charset="2"/>
              </a:rPr>
              <a:t>unknown</a:t>
            </a:r>
            <a:r>
              <a:rPr lang="fr-FR" dirty="0" smtClean="0">
                <a:sym typeface="Wingdings" panose="05000000000000000000" pitchFamily="2" charset="2"/>
              </a:rPr>
              <a:t> ». This </a:t>
            </a:r>
            <a:r>
              <a:rPr lang="fr-FR" dirty="0" err="1" smtClean="0">
                <a:sym typeface="Wingdings" panose="05000000000000000000" pitchFamily="2" charset="2"/>
              </a:rPr>
              <a:t>device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is</a:t>
            </a:r>
            <a:r>
              <a:rPr lang="fr-FR" dirty="0" smtClean="0">
                <a:sym typeface="Wingdings" panose="05000000000000000000" pitchFamily="2" charset="2"/>
              </a:rPr>
              <a:t> a Virtual Router </a:t>
            </a:r>
            <a:r>
              <a:rPr lang="fr-FR" dirty="0" err="1" smtClean="0">
                <a:sym typeface="Wingdings" panose="05000000000000000000" pitchFamily="2" charset="2"/>
              </a:rPr>
              <a:t>from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MikroTik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company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302257"/>
            <a:ext cx="9639300" cy="37860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132012" y="3505200"/>
            <a:ext cx="1143000" cy="2286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3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r>
              <a:rPr lang="fr-FR" dirty="0" smtClean="0"/>
              <a:t>: </a:t>
            </a:r>
            <a:r>
              <a:rPr lang="fr-FR" dirty="0" err="1" smtClean="0"/>
              <a:t>Add</a:t>
            </a:r>
            <a:r>
              <a:rPr lang="fr-FR" dirty="0" smtClean="0"/>
              <a:t> the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Vendor</a:t>
            </a:r>
            <a:r>
              <a:rPr lang="fr-FR" dirty="0" smtClean="0"/>
              <a:t>, the </a:t>
            </a:r>
            <a:r>
              <a:rPr lang="fr-FR" dirty="0" err="1" smtClean="0"/>
              <a:t>device</a:t>
            </a:r>
            <a:r>
              <a:rPr lang="fr-FR" dirty="0" smtClean="0"/>
              <a:t> type,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serie</a:t>
            </a:r>
            <a:r>
              <a:rPr lang="fr-FR" dirty="0" smtClean="0"/>
              <a:t> and the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</a:p>
          <a:p>
            <a:pPr lvl="1"/>
            <a:r>
              <a:rPr lang="fr-FR" dirty="0" smtClean="0"/>
              <a:t>Step1: </a:t>
            </a:r>
            <a:r>
              <a:rPr lang="fr-FR" dirty="0" err="1" smtClean="0"/>
              <a:t>Add</a:t>
            </a:r>
            <a:r>
              <a:rPr lang="fr-FR" dirty="0" smtClean="0"/>
              <a:t> the </a:t>
            </a:r>
            <a:r>
              <a:rPr lang="fr-FR" dirty="0" err="1" smtClean="0"/>
              <a:t>Vendor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5" y="2514600"/>
            <a:ext cx="2363618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812" y="2133600"/>
            <a:ext cx="3028950" cy="1274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711" y="3640024"/>
            <a:ext cx="7391400" cy="270964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160711" y="3048000"/>
            <a:ext cx="943101" cy="3048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23012" y="3048000"/>
            <a:ext cx="3886200" cy="3603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Possible to </a:t>
            </a:r>
            <a:r>
              <a:rPr lang="fr-FR" dirty="0" err="1" smtClean="0">
                <a:solidFill>
                  <a:srgbClr val="FF0000"/>
                </a:solidFill>
              </a:rPr>
              <a:t>upload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our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own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icons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  <a:endCxn id="10" idx="3"/>
          </p:cNvCxnSpPr>
          <p:nvPr/>
        </p:nvCxnSpPr>
        <p:spPr>
          <a:xfrm flipH="1" flipV="1">
            <a:off x="5103812" y="3200400"/>
            <a:ext cx="1219200" cy="2778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751012" y="3408374"/>
            <a:ext cx="762000" cy="23165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6" name="Straight Arrow Connector 15"/>
          <p:cNvCxnSpPr>
            <a:stCxn id="14" idx="6"/>
            <a:endCxn id="8" idx="1"/>
          </p:cNvCxnSpPr>
          <p:nvPr/>
        </p:nvCxnSpPr>
        <p:spPr>
          <a:xfrm flipV="1">
            <a:off x="2513012" y="2770987"/>
            <a:ext cx="685800" cy="75321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198812" y="3048000"/>
            <a:ext cx="5334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0" name="Straight Arrow Connector 19"/>
          <p:cNvCxnSpPr>
            <a:stCxn id="18" idx="4"/>
          </p:cNvCxnSpPr>
          <p:nvPr/>
        </p:nvCxnSpPr>
        <p:spPr>
          <a:xfrm>
            <a:off x="3465512" y="3352800"/>
            <a:ext cx="876300" cy="8382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6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Step2: </a:t>
            </a:r>
            <a:r>
              <a:rPr lang="fr-FR" dirty="0" err="1" smtClean="0"/>
              <a:t>Add</a:t>
            </a:r>
            <a:r>
              <a:rPr lang="fr-FR" dirty="0" smtClean="0"/>
              <a:t> the </a:t>
            </a:r>
            <a:r>
              <a:rPr lang="fr-FR" dirty="0" err="1" smtClean="0"/>
              <a:t>Device</a:t>
            </a:r>
            <a:r>
              <a:rPr lang="fr-FR" dirty="0" smtClean="0"/>
              <a:t> Type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209800"/>
            <a:ext cx="2202066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507" y="1981200"/>
            <a:ext cx="4171950" cy="1114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812" y="3733800"/>
            <a:ext cx="8667750" cy="2133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17612" y="3352800"/>
            <a:ext cx="8382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2055812" y="2438400"/>
            <a:ext cx="990600" cy="990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894012" y="2819400"/>
            <a:ext cx="381000" cy="276718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98812" y="3096118"/>
            <a:ext cx="838200" cy="71388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32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Step3: </a:t>
            </a:r>
            <a:r>
              <a:rPr lang="fr-FR" dirty="0" err="1" smtClean="0"/>
              <a:t>Add</a:t>
            </a:r>
            <a:r>
              <a:rPr lang="fr-FR" dirty="0" smtClean="0"/>
              <a:t> the </a:t>
            </a:r>
            <a:r>
              <a:rPr lang="fr-FR" dirty="0" err="1" smtClean="0"/>
              <a:t>Serie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2133600"/>
            <a:ext cx="2716813" cy="2366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1519237"/>
            <a:ext cx="2326966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12" y="3664532"/>
            <a:ext cx="7524826" cy="208977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674812" y="3352800"/>
            <a:ext cx="8382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36812" y="1981200"/>
            <a:ext cx="1371600" cy="1447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56012" y="2362200"/>
            <a:ext cx="533400" cy="38576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6" name="Straight Arrow Connector 15"/>
          <p:cNvCxnSpPr>
            <a:stCxn id="14" idx="4"/>
          </p:cNvCxnSpPr>
          <p:nvPr/>
        </p:nvCxnSpPr>
        <p:spPr>
          <a:xfrm>
            <a:off x="3922712" y="2747962"/>
            <a:ext cx="1409700" cy="113823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49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65" y="3839852"/>
            <a:ext cx="6490055" cy="2781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smtClean="0"/>
              <a:t>Step4: </a:t>
            </a:r>
            <a:r>
              <a:rPr lang="fr-FR" dirty="0" err="1" smtClean="0"/>
              <a:t>Add</a:t>
            </a:r>
            <a:r>
              <a:rPr lang="fr-FR" dirty="0" smtClean="0"/>
              <a:t> the Model and </a:t>
            </a:r>
            <a:r>
              <a:rPr lang="fr-FR" dirty="0" err="1" smtClean="0"/>
              <a:t>associate</a:t>
            </a:r>
            <a:r>
              <a:rPr lang="fr-FR" dirty="0" smtClean="0"/>
              <a:t> to the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SysOID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2895600"/>
            <a:ext cx="2292335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057400"/>
            <a:ext cx="2466975" cy="1401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612" y="2804474"/>
            <a:ext cx="3963744" cy="944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600" dirty="0" err="1" smtClean="0">
                <a:solidFill>
                  <a:srgbClr val="FF0000"/>
                </a:solidFill>
              </a:rPr>
              <a:t>We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can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manually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add</a:t>
            </a:r>
            <a:r>
              <a:rPr lang="fr-FR" sz="1600" dirty="0" smtClean="0">
                <a:solidFill>
                  <a:srgbClr val="FF0000"/>
                </a:solidFill>
              </a:rPr>
              <a:t> the </a:t>
            </a:r>
            <a:r>
              <a:rPr lang="fr-FR" sz="1600" dirty="0" err="1" smtClean="0">
                <a:solidFill>
                  <a:srgbClr val="FF0000"/>
                </a:solidFill>
              </a:rPr>
              <a:t>SysOID</a:t>
            </a:r>
            <a:r>
              <a:rPr lang="fr-FR" sz="1600" dirty="0" smtClean="0">
                <a:solidFill>
                  <a:srgbClr val="FF0000"/>
                </a:solidFill>
              </a:rPr>
              <a:t> (if </a:t>
            </a:r>
            <a:r>
              <a:rPr lang="fr-FR" sz="1600" dirty="0" err="1" smtClean="0">
                <a:solidFill>
                  <a:srgbClr val="FF0000"/>
                </a:solidFill>
              </a:rPr>
              <a:t>we</a:t>
            </a:r>
            <a:r>
              <a:rPr lang="fr-FR" sz="1600" dirty="0" smtClean="0">
                <a:solidFill>
                  <a:srgbClr val="FF0000"/>
                </a:solidFill>
              </a:rPr>
              <a:t> are </a:t>
            </a:r>
            <a:r>
              <a:rPr lang="fr-FR" sz="1600" dirty="0" err="1" smtClean="0">
                <a:solidFill>
                  <a:srgbClr val="FF0000"/>
                </a:solidFill>
              </a:rPr>
              <a:t>so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clever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that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we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already</a:t>
            </a:r>
            <a:r>
              <a:rPr lang="fr-FR" sz="1600" dirty="0" smtClean="0">
                <a:solidFill>
                  <a:srgbClr val="FF0000"/>
                </a:solidFill>
              </a:rPr>
              <a:t> know </a:t>
            </a:r>
            <a:r>
              <a:rPr lang="fr-FR" sz="1600" dirty="0" err="1" smtClean="0">
                <a:solidFill>
                  <a:srgbClr val="FF0000"/>
                </a:solidFill>
              </a:rPr>
              <a:t>it</a:t>
            </a:r>
            <a:r>
              <a:rPr lang="fr-FR" sz="1600" dirty="0" smtClean="0">
                <a:solidFill>
                  <a:srgbClr val="FF0000"/>
                </a:solidFill>
              </a:rPr>
              <a:t>), </a:t>
            </a:r>
          </a:p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or (USEFULL) </a:t>
            </a:r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can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query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on a </a:t>
            </a:r>
            <a:r>
              <a:rPr lang="fr-FR" dirty="0" err="1" smtClean="0">
                <a:solidFill>
                  <a:srgbClr val="FF0000"/>
                </a:solidFill>
              </a:rPr>
              <a:t>selected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device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325" y="3230252"/>
            <a:ext cx="2965465" cy="202602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161212" y="4572000"/>
            <a:ext cx="1066800" cy="3810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>
            <a:stCxn id="11" idx="6"/>
          </p:cNvCxnSpPr>
          <p:nvPr/>
        </p:nvCxnSpPr>
        <p:spPr>
          <a:xfrm flipV="1">
            <a:off x="8228012" y="4129726"/>
            <a:ext cx="928223" cy="63277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056812" y="5012704"/>
            <a:ext cx="457200" cy="24357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7" name="Straight Arrow Connector 16"/>
          <p:cNvCxnSpPr>
            <a:stCxn id="15" idx="4"/>
          </p:cNvCxnSpPr>
          <p:nvPr/>
        </p:nvCxnSpPr>
        <p:spPr>
          <a:xfrm flipH="1">
            <a:off x="8613919" y="5256276"/>
            <a:ext cx="1671493" cy="42577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865" y="3835194"/>
            <a:ext cx="6484037" cy="278611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217612" y="4038600"/>
            <a:ext cx="838200" cy="91126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2" name="Straight Arrow Connector 21"/>
          <p:cNvCxnSpPr>
            <a:stCxn id="20" idx="6"/>
          </p:cNvCxnSpPr>
          <p:nvPr/>
        </p:nvCxnSpPr>
        <p:spPr>
          <a:xfrm flipV="1">
            <a:off x="2055812" y="2804474"/>
            <a:ext cx="762000" cy="127968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589212" y="3124200"/>
            <a:ext cx="5334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5" name="Straight Arrow Connector 24"/>
          <p:cNvCxnSpPr>
            <a:stCxn id="23" idx="4"/>
          </p:cNvCxnSpPr>
          <p:nvPr/>
        </p:nvCxnSpPr>
        <p:spPr>
          <a:xfrm>
            <a:off x="2855912" y="3429000"/>
            <a:ext cx="647700" cy="40619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1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57400"/>
            <a:ext cx="7848600" cy="308270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542212" y="2514600"/>
            <a:ext cx="1143000" cy="13003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12" y="2057400"/>
            <a:ext cx="7848600" cy="4131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synchronize</a:t>
            </a:r>
            <a:r>
              <a:rPr lang="fr-FR" dirty="0" smtClean="0"/>
              <a:t> the new </a:t>
            </a:r>
            <a:r>
              <a:rPr lang="fr-FR" dirty="0" err="1" smtClean="0"/>
              <a:t>device</a:t>
            </a:r>
            <a:r>
              <a:rPr lang="fr-FR" dirty="0" smtClean="0"/>
              <a:t> (if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867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First,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import </a:t>
            </a:r>
            <a:r>
              <a:rPr lang="fr-FR" dirty="0" err="1" smtClean="0"/>
              <a:t>Mib</a:t>
            </a:r>
            <a:r>
              <a:rPr lang="fr-FR" dirty="0" smtClean="0"/>
              <a:t> file for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device</a:t>
            </a:r>
            <a:r>
              <a:rPr lang="fr-FR" dirty="0" smtClean="0"/>
              <a:t> (and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r>
              <a:rPr lang="fr-FR" dirty="0" smtClean="0"/>
              <a:t> for perf monitoring)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133600"/>
            <a:ext cx="2305050" cy="1991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69" y="5348411"/>
            <a:ext cx="4551521" cy="10158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612" y="2133600"/>
            <a:ext cx="3657600" cy="2699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46048" y="3248889"/>
            <a:ext cx="1447800" cy="468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1: Compile the MIB file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684" y="2101921"/>
            <a:ext cx="2377211" cy="198596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951412" y="3248889"/>
            <a:ext cx="381000" cy="18011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901" y="4188580"/>
            <a:ext cx="3576637" cy="2619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4412" y="5395410"/>
            <a:ext cx="1447800" cy="468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2</a:t>
            </a:r>
            <a:r>
              <a:rPr lang="fr-FR" dirty="0" smtClean="0">
                <a:solidFill>
                  <a:srgbClr val="FF0000"/>
                </a:solidFill>
              </a:rPr>
              <a:t>: </a:t>
            </a:r>
            <a:r>
              <a:rPr lang="fr-FR" dirty="0" err="1" smtClean="0">
                <a:solidFill>
                  <a:srgbClr val="FF0000"/>
                </a:solidFill>
              </a:rPr>
              <a:t>Load</a:t>
            </a:r>
            <a:r>
              <a:rPr lang="fr-FR" dirty="0" smtClean="0">
                <a:solidFill>
                  <a:srgbClr val="FF0000"/>
                </a:solidFill>
              </a:rPr>
              <a:t> the MIB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237412" y="5243389"/>
            <a:ext cx="332536" cy="16681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3901" y="4188579"/>
            <a:ext cx="3581400" cy="261937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293812" y="3886200"/>
            <a:ext cx="9906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7212" y="4087883"/>
            <a:ext cx="457200" cy="126052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70212" y="5864024"/>
            <a:ext cx="304800" cy="155776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4" name="Straight Arrow Connector 23"/>
          <p:cNvCxnSpPr>
            <a:stCxn id="22" idx="7"/>
          </p:cNvCxnSpPr>
          <p:nvPr/>
        </p:nvCxnSpPr>
        <p:spPr>
          <a:xfrm flipV="1">
            <a:off x="3230375" y="4648200"/>
            <a:ext cx="578037" cy="123863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7"/>
          </p:cNvCxnSpPr>
          <p:nvPr/>
        </p:nvCxnSpPr>
        <p:spPr>
          <a:xfrm flipV="1">
            <a:off x="5276616" y="2438400"/>
            <a:ext cx="3083068" cy="83686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42412" y="3717503"/>
            <a:ext cx="457200" cy="321097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761412" y="4038600"/>
            <a:ext cx="609600" cy="14997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61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new indexes / formula to monitor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133599"/>
            <a:ext cx="2204156" cy="2514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12" y="2117332"/>
            <a:ext cx="1892158" cy="19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148" y="832017"/>
            <a:ext cx="3088664" cy="2551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998" y="3383193"/>
            <a:ext cx="6013379" cy="309757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293812" y="4098533"/>
            <a:ext cx="914400" cy="168667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5" name="Straight Arrow Connector 24"/>
          <p:cNvCxnSpPr>
            <a:stCxn id="20" idx="6"/>
          </p:cNvCxnSpPr>
          <p:nvPr/>
        </p:nvCxnSpPr>
        <p:spPr>
          <a:xfrm flipV="1">
            <a:off x="2208212" y="3886200"/>
            <a:ext cx="533400" cy="29666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665412" y="2286000"/>
            <a:ext cx="7620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789612" y="2819400"/>
            <a:ext cx="28194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can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manually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SysOID</a:t>
            </a:r>
            <a:r>
              <a:rPr lang="fr-FR" dirty="0" smtClean="0">
                <a:solidFill>
                  <a:srgbClr val="FF0000"/>
                </a:solidFill>
              </a:rPr>
              <a:t> or select </a:t>
            </a:r>
            <a:r>
              <a:rPr lang="fr-FR" dirty="0" err="1" smtClean="0">
                <a:solidFill>
                  <a:srgbClr val="FF0000"/>
                </a:solidFill>
              </a:rPr>
              <a:t>it</a:t>
            </a:r>
            <a:r>
              <a:rPr lang="fr-FR" dirty="0" smtClean="0">
                <a:solidFill>
                  <a:srgbClr val="FF0000"/>
                </a:solidFill>
              </a:rPr>
              <a:t> in the MIB Browser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>
            <a:stCxn id="28" idx="5"/>
          </p:cNvCxnSpPr>
          <p:nvPr/>
        </p:nvCxnSpPr>
        <p:spPr>
          <a:xfrm>
            <a:off x="3315820" y="2416082"/>
            <a:ext cx="1711792" cy="147011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490720" y="5486400"/>
            <a:ext cx="397407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35" name="Straight Arrow Connector 34"/>
          <p:cNvCxnSpPr>
            <a:stCxn id="33" idx="6"/>
          </p:cNvCxnSpPr>
          <p:nvPr/>
        </p:nvCxnSpPr>
        <p:spPr>
          <a:xfrm flipV="1">
            <a:off x="8888127" y="3124200"/>
            <a:ext cx="559085" cy="2438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584" y="5935468"/>
            <a:ext cx="3429000" cy="5770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00B0F0"/>
                </a:solidFill>
              </a:rPr>
              <a:t>Also</a:t>
            </a:r>
            <a:r>
              <a:rPr lang="fr-FR" dirty="0" smtClean="0">
                <a:solidFill>
                  <a:srgbClr val="00B0F0"/>
                </a:solidFill>
              </a:rPr>
              <a:t> possible to </a:t>
            </a:r>
            <a:r>
              <a:rPr lang="fr-FR" dirty="0" err="1" smtClean="0">
                <a:solidFill>
                  <a:srgbClr val="00B0F0"/>
                </a:solidFill>
              </a:rPr>
              <a:t>define</a:t>
            </a:r>
            <a:r>
              <a:rPr lang="fr-FR" dirty="0" smtClean="0">
                <a:solidFill>
                  <a:srgbClr val="00B0F0"/>
                </a:solidFill>
              </a:rPr>
              <a:t> </a:t>
            </a:r>
            <a:r>
              <a:rPr lang="fr-FR" dirty="0" err="1" smtClean="0">
                <a:solidFill>
                  <a:srgbClr val="00B0F0"/>
                </a:solidFill>
              </a:rPr>
              <a:t>thresholds</a:t>
            </a:r>
            <a:r>
              <a:rPr lang="fr-FR" dirty="0" smtClean="0">
                <a:solidFill>
                  <a:srgbClr val="00B0F0"/>
                </a:solidFill>
              </a:rPr>
              <a:t> for </a:t>
            </a:r>
            <a:r>
              <a:rPr lang="fr-FR" dirty="0" err="1" smtClean="0">
                <a:solidFill>
                  <a:srgbClr val="00B0F0"/>
                </a:solidFill>
              </a:rPr>
              <a:t>automatic</a:t>
            </a:r>
            <a:r>
              <a:rPr lang="fr-FR" dirty="0" smtClean="0">
                <a:solidFill>
                  <a:srgbClr val="00B0F0"/>
                </a:solidFill>
              </a:rPr>
              <a:t> </a:t>
            </a:r>
            <a:r>
              <a:rPr lang="fr-FR" dirty="0" err="1" smtClean="0">
                <a:solidFill>
                  <a:srgbClr val="00B0F0"/>
                </a:solidFill>
              </a:rPr>
              <a:t>Alarming</a:t>
            </a:r>
            <a:endParaRPr lang="en-US" dirty="0" err="1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0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Abastract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Session to show how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go in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customization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AIMS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What</a:t>
            </a:r>
            <a:r>
              <a:rPr lang="fr-FR" dirty="0" smtClean="0"/>
              <a:t> do </a:t>
            </a:r>
            <a:r>
              <a:rPr lang="fr-FR" dirty="0" err="1" smtClean="0"/>
              <a:t>you</a:t>
            </a:r>
            <a:r>
              <a:rPr lang="fr-FR" dirty="0" smtClean="0"/>
              <a:t> have out-of-the-box ?</a:t>
            </a:r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smtClean="0"/>
              <a:t>do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more ?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cusomize</a:t>
            </a:r>
            <a:r>
              <a:rPr lang="fr-FR" dirty="0" smtClean="0"/>
              <a:t> and how ?</a:t>
            </a:r>
          </a:p>
        </p:txBody>
      </p:sp>
    </p:spTree>
    <p:extLst>
      <p:ext uri="{BB962C8B-B14F-4D97-AF65-F5344CB8AC3E}">
        <p14:creationId xmlns:p14="http://schemas.microsoft.com/office/powerpoint/2010/main" val="23988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New index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for real time monitoring and/or </a:t>
            </a:r>
            <a:r>
              <a:rPr lang="fr-FR" dirty="0" err="1" smtClean="0"/>
              <a:t>also</a:t>
            </a:r>
            <a:r>
              <a:rPr lang="fr-FR" dirty="0" smtClean="0"/>
              <a:t> for </a:t>
            </a:r>
            <a:r>
              <a:rPr lang="fr-FR" dirty="0" err="1" smtClean="0"/>
              <a:t>historical</a:t>
            </a:r>
            <a:r>
              <a:rPr lang="fr-FR" dirty="0" smtClean="0"/>
              <a:t> </a:t>
            </a:r>
            <a:r>
              <a:rPr lang="fr-FR" dirty="0" err="1" smtClean="0"/>
              <a:t>stats</a:t>
            </a:r>
            <a:r>
              <a:rPr lang="fr-FR" dirty="0" smtClean="0"/>
              <a:t> in Performance </a:t>
            </a:r>
            <a:r>
              <a:rPr lang="fr-FR" dirty="0" err="1" smtClean="0"/>
              <a:t>Views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549336"/>
            <a:ext cx="4114800" cy="1949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3" y="4176843"/>
            <a:ext cx="548640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012" y="3350689"/>
            <a:ext cx="2633271" cy="2295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370" y="2164310"/>
            <a:ext cx="7522271" cy="973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5612" y="2224971"/>
            <a:ext cx="2895600" cy="385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Real Time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31778" y="5710975"/>
            <a:ext cx="2895600" cy="385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Historical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98612" y="4038600"/>
            <a:ext cx="304800" cy="138243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7" name="Straight Arrow Connector 16"/>
          <p:cNvCxnSpPr>
            <a:stCxn id="13" idx="4"/>
          </p:cNvCxnSpPr>
          <p:nvPr/>
        </p:nvCxnSpPr>
        <p:spPr>
          <a:xfrm>
            <a:off x="1751012" y="4176843"/>
            <a:ext cx="457200" cy="32160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904412" y="5410200"/>
            <a:ext cx="228600" cy="236014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H="1" flipV="1">
            <a:off x="7999412" y="2971800"/>
            <a:ext cx="2019300" cy="2438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1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And </a:t>
            </a:r>
            <a:r>
              <a:rPr lang="fr-FR" dirty="0" err="1" smtClean="0"/>
              <a:t>create</a:t>
            </a:r>
            <a:r>
              <a:rPr lang="fr-FR" dirty="0" smtClean="0"/>
              <a:t> a performance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monitored</a:t>
            </a:r>
            <a:r>
              <a:rPr lang="fr-FR" dirty="0" smtClean="0"/>
              <a:t> index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0" y="2056544"/>
            <a:ext cx="5457825" cy="2419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4856038"/>
            <a:ext cx="6629400" cy="135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612" y="2438400"/>
            <a:ext cx="3066712" cy="1903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46412" y="4267200"/>
            <a:ext cx="381000" cy="208694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3656012" y="5867400"/>
            <a:ext cx="304800" cy="347313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8" idx="4"/>
          </p:cNvCxnSpPr>
          <p:nvPr/>
        </p:nvCxnSpPr>
        <p:spPr>
          <a:xfrm>
            <a:off x="3236912" y="4475894"/>
            <a:ext cx="723900" cy="62950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</p:cNvCxnSpPr>
          <p:nvPr/>
        </p:nvCxnSpPr>
        <p:spPr>
          <a:xfrm flipV="1">
            <a:off x="3916175" y="4114800"/>
            <a:ext cx="3702237" cy="180346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30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Performance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result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1679825"/>
            <a:ext cx="610552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2817689"/>
            <a:ext cx="9315450" cy="344805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027612" y="1676400"/>
            <a:ext cx="1219200" cy="632075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5212" y="2308475"/>
            <a:ext cx="771525" cy="96812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32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Performance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Also</a:t>
            </a:r>
            <a:r>
              <a:rPr lang="fr-FR" dirty="0" smtClean="0"/>
              <a:t>: new index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on the </a:t>
            </a:r>
            <a:r>
              <a:rPr lang="fr-FR" dirty="0" err="1" smtClean="0"/>
              <a:t>maps</a:t>
            </a:r>
            <a:r>
              <a:rPr lang="fr-FR" dirty="0" smtClean="0"/>
              <a:t> (via menu </a:t>
            </a:r>
            <a:r>
              <a:rPr lang="fr-FR" i="1" dirty="0" err="1" smtClean="0"/>
              <a:t>Dta</a:t>
            </a:r>
            <a:r>
              <a:rPr lang="fr-FR" i="1" dirty="0" smtClean="0"/>
              <a:t> </a:t>
            </a:r>
            <a:r>
              <a:rPr lang="fr-FR" i="1" dirty="0" err="1" smtClean="0"/>
              <a:t>Shown</a:t>
            </a:r>
            <a:r>
              <a:rPr lang="fr-FR" i="1" dirty="0" smtClean="0"/>
              <a:t> in Topo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7" y="2286000"/>
            <a:ext cx="4748212" cy="203319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47237" y="2514600"/>
            <a:ext cx="494175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9" name="Straight Arrow Connector 8"/>
          <p:cNvCxnSpPr>
            <a:stCxn id="7" idx="5"/>
          </p:cNvCxnSpPr>
          <p:nvPr/>
        </p:nvCxnSpPr>
        <p:spPr>
          <a:xfrm>
            <a:off x="1069042" y="2774763"/>
            <a:ext cx="758170" cy="34943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83" y="2286000"/>
            <a:ext cx="4754818" cy="2462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32812" y="1981200"/>
            <a:ext cx="2057400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Result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812" y="4792133"/>
            <a:ext cx="3248025" cy="166780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904412" y="4588204"/>
            <a:ext cx="381000" cy="160008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913812" y="4748212"/>
            <a:ext cx="1143000" cy="87782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4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Panel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Out-of-the-box : default </a:t>
            </a:r>
            <a:r>
              <a:rPr lang="fr-FR" dirty="0" err="1" smtClean="0"/>
              <a:t>picture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2452687"/>
            <a:ext cx="83820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531866"/>
            <a:ext cx="10256413" cy="2421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Panel -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Use the Visual Panel Designer (</a:t>
            </a:r>
            <a:r>
              <a:rPr lang="fr-FR" dirty="0" err="1" smtClean="0"/>
              <a:t>available</a:t>
            </a:r>
            <a:r>
              <a:rPr lang="fr-FR" dirty="0" smtClean="0"/>
              <a:t> in the </a:t>
            </a:r>
            <a:r>
              <a:rPr lang="fr-FR" dirty="0" err="1" smtClean="0"/>
              <a:t>tools</a:t>
            </a:r>
            <a:r>
              <a:rPr lang="fr-FR" dirty="0" smtClean="0"/>
              <a:t> directory of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binaries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150812" y="2209800"/>
            <a:ext cx="1600200" cy="299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1: 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a </a:t>
            </a:r>
            <a:r>
              <a:rPr lang="fr-FR" dirty="0" err="1" smtClean="0">
                <a:solidFill>
                  <a:srgbClr val="FF0000"/>
                </a:solidFill>
              </a:rPr>
              <a:t>chassis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60412" y="2509061"/>
            <a:ext cx="76200" cy="53893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61612" y="3429000"/>
            <a:ext cx="1766740" cy="299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3</a:t>
            </a:r>
            <a:r>
              <a:rPr lang="fr-FR" dirty="0" smtClean="0">
                <a:solidFill>
                  <a:srgbClr val="FF0000"/>
                </a:solidFill>
              </a:rPr>
              <a:t>: </a:t>
            </a:r>
            <a:r>
              <a:rPr lang="fr-FR" dirty="0" err="1" smtClean="0">
                <a:solidFill>
                  <a:srgbClr val="FF0000"/>
                </a:solidFill>
              </a:rPr>
              <a:t>Upload</a:t>
            </a:r>
            <a:r>
              <a:rPr lang="fr-FR" dirty="0" smtClean="0">
                <a:solidFill>
                  <a:srgbClr val="FF0000"/>
                </a:solidFill>
              </a:rPr>
              <a:t> a </a:t>
            </a:r>
            <a:r>
              <a:rPr lang="fr-FR" dirty="0" err="1" smtClean="0">
                <a:solidFill>
                  <a:srgbClr val="FF0000"/>
                </a:solidFill>
              </a:rPr>
              <a:t>picture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9142412" y="3578631"/>
            <a:ext cx="1219200" cy="276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361612" y="2520139"/>
            <a:ext cx="1766740" cy="299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4</a:t>
            </a:r>
            <a:r>
              <a:rPr lang="fr-FR" dirty="0" smtClean="0">
                <a:solidFill>
                  <a:srgbClr val="FF0000"/>
                </a:solidFill>
              </a:rPr>
              <a:t>: </a:t>
            </a:r>
            <a:r>
              <a:rPr lang="fr-FR" dirty="0" err="1" smtClean="0">
                <a:solidFill>
                  <a:srgbClr val="FF0000"/>
                </a:solidFill>
              </a:rPr>
              <a:t>Choose</a:t>
            </a:r>
            <a:r>
              <a:rPr lang="fr-FR" dirty="0" smtClean="0">
                <a:solidFill>
                  <a:srgbClr val="FF0000"/>
                </a:solidFill>
              </a:rPr>
              <a:t> SNMP data to monitor </a:t>
            </a:r>
            <a:r>
              <a:rPr lang="fr-FR" dirty="0" err="1" smtClean="0">
                <a:solidFill>
                  <a:srgbClr val="FF0000"/>
                </a:solidFill>
              </a:rPr>
              <a:t>status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9371012" y="2669770"/>
            <a:ext cx="990600" cy="62511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70812" y="2178485"/>
            <a:ext cx="2057400" cy="299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2: </a:t>
            </a:r>
            <a:r>
              <a:rPr lang="fr-FR" dirty="0" err="1" smtClean="0">
                <a:solidFill>
                  <a:srgbClr val="FF0000"/>
                </a:solidFill>
              </a:rPr>
              <a:t>Fill</a:t>
            </a:r>
            <a:r>
              <a:rPr lang="fr-FR" dirty="0" smtClean="0">
                <a:solidFill>
                  <a:srgbClr val="FF0000"/>
                </a:solidFill>
              </a:rPr>
              <a:t> in the </a:t>
            </a:r>
            <a:r>
              <a:rPr lang="fr-FR" dirty="0" err="1" smtClean="0">
                <a:solidFill>
                  <a:srgbClr val="FF0000"/>
                </a:solidFill>
              </a:rPr>
              <a:t>SysOID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8799512" y="2477746"/>
            <a:ext cx="342900" cy="72265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c 41"/>
          <p:cNvSpPr/>
          <p:nvPr/>
        </p:nvSpPr>
        <p:spPr>
          <a:xfrm rot="13911109">
            <a:off x="2593096" y="3490374"/>
            <a:ext cx="1676400" cy="1295400"/>
          </a:xfrm>
          <a:prstGeom prst="arc">
            <a:avLst/>
          </a:prstGeom>
          <a:ln w="19050">
            <a:solidFill>
              <a:srgbClr val="FF0000"/>
            </a:solidFill>
            <a:miter lim="800000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473102" y="3728261"/>
            <a:ext cx="1258888" cy="9728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>
                <a:solidFill>
                  <a:srgbClr val="FF0000"/>
                </a:solidFill>
              </a:rPr>
              <a:t>4</a:t>
            </a:r>
            <a:r>
              <a:rPr lang="fr-FR" dirty="0" smtClean="0">
                <a:solidFill>
                  <a:srgbClr val="FF0000"/>
                </a:solidFill>
              </a:rPr>
              <a:t>: Drag and drop the </a:t>
            </a:r>
            <a:r>
              <a:rPr lang="fr-FR" dirty="0" err="1" smtClean="0">
                <a:solidFill>
                  <a:srgbClr val="FF0000"/>
                </a:solidFill>
              </a:rPr>
              <a:t>chassis</a:t>
            </a:r>
            <a:r>
              <a:rPr lang="fr-FR" dirty="0" smtClean="0">
                <a:solidFill>
                  <a:srgbClr val="FF0000"/>
                </a:solidFill>
              </a:rPr>
              <a:t> in the </a:t>
            </a:r>
            <a:r>
              <a:rPr lang="fr-FR" dirty="0" err="1" smtClean="0">
                <a:solidFill>
                  <a:srgbClr val="FF0000"/>
                </a:solidFill>
              </a:rPr>
              <a:t>drawing</a:t>
            </a:r>
            <a:r>
              <a:rPr lang="fr-FR" dirty="0" smtClean="0">
                <a:solidFill>
                  <a:srgbClr val="FF0000"/>
                </a:solidFill>
              </a:rPr>
              <a:t> area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3198812" y="4038600"/>
            <a:ext cx="240677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46" name="Straight Arrow Connector 45"/>
          <p:cNvCxnSpPr>
            <a:endCxn id="44" idx="4"/>
          </p:cNvCxnSpPr>
          <p:nvPr/>
        </p:nvCxnSpPr>
        <p:spPr>
          <a:xfrm flipV="1">
            <a:off x="3190619" y="4191000"/>
            <a:ext cx="128532" cy="13273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07249" y="5572672"/>
            <a:ext cx="1766740" cy="7915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5: 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some</a:t>
            </a:r>
            <a:r>
              <a:rPr lang="fr-FR" dirty="0" smtClean="0">
                <a:solidFill>
                  <a:srgbClr val="FF0000"/>
                </a:solidFill>
              </a:rPr>
              <a:t> ports, fan … one by one or in batch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Panel – Import in </a:t>
            </a:r>
            <a:r>
              <a:rPr lang="fr-FR" dirty="0" err="1" smtClean="0"/>
              <a:t>iMC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First export the </a:t>
            </a:r>
            <a:r>
              <a:rPr lang="fr-FR" dirty="0" err="1" smtClean="0"/>
              <a:t>project</a:t>
            </a:r>
            <a:r>
              <a:rPr lang="fr-FR" dirty="0" smtClean="0"/>
              <a:t> in a zip file </a:t>
            </a:r>
            <a:r>
              <a:rPr lang="fr-FR" dirty="0" err="1" smtClean="0"/>
              <a:t>using</a:t>
            </a:r>
            <a:r>
              <a:rPr lang="fr-FR" dirty="0" smtClean="0"/>
              <a:t> menu </a:t>
            </a:r>
            <a:r>
              <a:rPr lang="fr-FR" i="1" dirty="0" smtClean="0"/>
              <a:t>Project </a:t>
            </a:r>
            <a:r>
              <a:rPr lang="fr-FR" i="1" dirty="0" smtClean="0">
                <a:sym typeface="Wingdings" panose="05000000000000000000" pitchFamily="2" charset="2"/>
              </a:rPr>
              <a:t> Export Project</a:t>
            </a:r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Import </a:t>
            </a:r>
            <a:r>
              <a:rPr lang="fr-FR" dirty="0" err="1" smtClean="0">
                <a:sym typeface="Wingdings" panose="05000000000000000000" pitchFamily="2" charset="2"/>
              </a:rPr>
              <a:t>it</a:t>
            </a:r>
            <a:r>
              <a:rPr lang="fr-FR" dirty="0" smtClean="0">
                <a:sym typeface="Wingdings" panose="05000000000000000000" pitchFamily="2" charset="2"/>
              </a:rPr>
              <a:t> in </a:t>
            </a:r>
            <a:r>
              <a:rPr lang="fr-FR" dirty="0" err="1" smtClean="0">
                <a:sym typeface="Wingdings" panose="05000000000000000000" pitchFamily="2" charset="2"/>
              </a:rPr>
              <a:t>iMC</a:t>
            </a:r>
            <a:r>
              <a:rPr lang="fr-FR" dirty="0" smtClean="0">
                <a:sym typeface="Wingdings" panose="05000000000000000000" pitchFamily="2" charset="2"/>
              </a:rPr>
              <a:t> (</a:t>
            </a:r>
            <a:r>
              <a:rPr lang="fr-FR" i="1" dirty="0" smtClean="0">
                <a:sym typeface="Wingdings" panose="05000000000000000000" pitchFamily="2" charset="2"/>
              </a:rPr>
              <a:t>System  Ressource Management  Panel Management</a:t>
            </a:r>
            <a:r>
              <a:rPr lang="fr-FR" dirty="0" smtClean="0">
                <a:sym typeface="Wingdings" panose="05000000000000000000" pitchFamily="2" charset="2"/>
              </a:rPr>
              <a:t>)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439452"/>
            <a:ext cx="3962400" cy="1446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12" y="4486276"/>
            <a:ext cx="7515225" cy="1609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2439452"/>
            <a:ext cx="4933950" cy="19383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03212" y="2743200"/>
            <a:ext cx="5334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441" y="2971800"/>
            <a:ext cx="2132171" cy="167745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027612" y="5557313"/>
            <a:ext cx="785812" cy="224363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4" name="Straight Arrow Connector 13"/>
          <p:cNvCxnSpPr>
            <a:stCxn id="12" idx="7"/>
          </p:cNvCxnSpPr>
          <p:nvPr/>
        </p:nvCxnSpPr>
        <p:spPr>
          <a:xfrm flipV="1">
            <a:off x="5698344" y="4377790"/>
            <a:ext cx="1005668" cy="121238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55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device SNMP support and monitoring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Device</a:t>
            </a:r>
            <a:r>
              <a:rPr lang="fr-FR" dirty="0" smtClean="0"/>
              <a:t> Panel - </a:t>
            </a:r>
            <a:r>
              <a:rPr lang="fr-FR" dirty="0" err="1" smtClean="0"/>
              <a:t>Result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again</a:t>
            </a:r>
            <a:r>
              <a:rPr lang="fr-FR" dirty="0" smtClean="0"/>
              <a:t> the </a:t>
            </a:r>
            <a:r>
              <a:rPr lang="fr-FR" dirty="0" err="1" smtClean="0"/>
              <a:t>Device</a:t>
            </a:r>
            <a:r>
              <a:rPr lang="fr-FR" dirty="0" smtClean="0"/>
              <a:t> Panel: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514483"/>
            <a:ext cx="4891087" cy="3581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870" y="1676400"/>
            <a:ext cx="5740056" cy="341635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808412" y="3124200"/>
            <a:ext cx="11430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 flipV="1">
            <a:off x="4951412" y="2819400"/>
            <a:ext cx="1295400" cy="381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84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Customize alarm management and Actions (basic customization)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086103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Current</a:t>
            </a:r>
            <a:r>
              <a:rPr lang="fr-FR" dirty="0" smtClean="0"/>
              <a:t> situation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Configuration backup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work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2057400"/>
            <a:ext cx="10753725" cy="1160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012" y="3790951"/>
            <a:ext cx="7353300" cy="230505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209212" y="2362200"/>
            <a:ext cx="381000" cy="27560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075612" y="2637801"/>
            <a:ext cx="2286000" cy="1781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iMC</a:t>
            </a:r>
            <a:r>
              <a:rPr lang="fr-FR" dirty="0" smtClean="0"/>
              <a:t> out of the box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In 90% of the case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embedded</a:t>
            </a:r>
            <a:r>
              <a:rPr lang="fr-FR" dirty="0" smtClean="0"/>
              <a:t> by default in </a:t>
            </a:r>
            <a:r>
              <a:rPr lang="fr-FR" dirty="0" err="1" smtClean="0"/>
              <a:t>iMC</a:t>
            </a:r>
            <a:r>
              <a:rPr lang="fr-FR" dirty="0" smtClean="0"/>
              <a:t> are </a:t>
            </a:r>
            <a:r>
              <a:rPr lang="fr-FR" dirty="0" err="1" smtClean="0"/>
              <a:t>enough</a:t>
            </a:r>
            <a:r>
              <a:rPr lang="fr-FR" dirty="0" smtClean="0"/>
              <a:t>:</a:t>
            </a:r>
          </a:p>
          <a:p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6900 </a:t>
            </a:r>
            <a:r>
              <a:rPr lang="fr-FR" dirty="0" err="1" smtClean="0"/>
              <a:t>supported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endParaRPr lang="fr-FR" dirty="0" smtClean="0"/>
          </a:p>
          <a:p>
            <a:r>
              <a:rPr lang="fr-FR" dirty="0" err="1" smtClean="0"/>
              <a:t>Status</a:t>
            </a:r>
            <a:r>
              <a:rPr lang="fr-FR" dirty="0" smtClean="0"/>
              <a:t> / </a:t>
            </a:r>
            <a:r>
              <a:rPr lang="fr-FR" dirty="0" err="1" smtClean="0"/>
              <a:t>Alarm</a:t>
            </a:r>
            <a:r>
              <a:rPr lang="fr-FR" dirty="0" smtClean="0"/>
              <a:t> monitoring</a:t>
            </a:r>
          </a:p>
          <a:p>
            <a:r>
              <a:rPr lang="fr-FR" dirty="0" smtClean="0"/>
              <a:t>Main performance indexes monitoring (CPU usage, Memory usage, </a:t>
            </a:r>
            <a:r>
              <a:rPr lang="fr-FR" dirty="0" err="1" smtClean="0"/>
              <a:t>bandwidth</a:t>
            </a:r>
            <a:r>
              <a:rPr lang="fr-FR" dirty="0" smtClean="0"/>
              <a:t> …)</a:t>
            </a:r>
          </a:p>
          <a:p>
            <a:r>
              <a:rPr lang="fr-FR" dirty="0" smtClean="0"/>
              <a:t>Config management (backup, restore, </a:t>
            </a:r>
            <a:r>
              <a:rPr lang="fr-FR" dirty="0" err="1" smtClean="0"/>
              <a:t>templates</a:t>
            </a:r>
            <a:r>
              <a:rPr lang="fr-FR" dirty="0" smtClean="0"/>
              <a:t>, compliance, VLAN, ACL …) for main </a:t>
            </a:r>
            <a:r>
              <a:rPr lang="fr-FR" dirty="0" err="1" smtClean="0"/>
              <a:t>vendor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endParaRPr lang="fr-FR" dirty="0" smtClean="0"/>
          </a:p>
          <a:p>
            <a:r>
              <a:rPr lang="fr-FR" dirty="0" smtClean="0"/>
              <a:t>Virtual </a:t>
            </a:r>
            <a:r>
              <a:rPr lang="fr-FR" dirty="0" err="1" smtClean="0"/>
              <a:t>Environment</a:t>
            </a:r>
            <a:r>
              <a:rPr lang="fr-FR" dirty="0" smtClean="0"/>
              <a:t> monitoring</a:t>
            </a:r>
          </a:p>
          <a:p>
            <a:r>
              <a:rPr lang="fr-FR" dirty="0" smtClean="0"/>
              <a:t>Advanced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additional</a:t>
            </a:r>
            <a:r>
              <a:rPr lang="fr-FR" dirty="0" smtClean="0"/>
              <a:t> modules:</a:t>
            </a:r>
          </a:p>
          <a:p>
            <a:pPr lvl="1"/>
            <a:r>
              <a:rPr lang="fr-FR" dirty="0" err="1" smtClean="0"/>
              <a:t>Netflow</a:t>
            </a:r>
            <a:r>
              <a:rPr lang="fr-FR" dirty="0" smtClean="0"/>
              <a:t> / </a:t>
            </a:r>
            <a:r>
              <a:rPr lang="fr-FR" dirty="0" err="1" smtClean="0"/>
              <a:t>Sflow</a:t>
            </a:r>
            <a:r>
              <a:rPr lang="fr-FR" dirty="0" smtClean="0"/>
              <a:t> monitoring </a:t>
            </a:r>
            <a:r>
              <a:rPr lang="fr-FR" dirty="0" err="1" smtClean="0"/>
              <a:t>with</a:t>
            </a:r>
            <a:r>
              <a:rPr lang="fr-FR" dirty="0" smtClean="0"/>
              <a:t> NTA</a:t>
            </a:r>
          </a:p>
          <a:p>
            <a:pPr lvl="1"/>
            <a:r>
              <a:rPr lang="fr-FR" dirty="0" smtClean="0"/>
              <a:t>Wireless management </a:t>
            </a:r>
            <a:r>
              <a:rPr lang="fr-FR" dirty="0" err="1" smtClean="0"/>
              <a:t>with</a:t>
            </a:r>
            <a:r>
              <a:rPr lang="fr-FR" dirty="0" smtClean="0"/>
              <a:t> WSM</a:t>
            </a:r>
          </a:p>
          <a:p>
            <a:pPr lvl="1"/>
            <a:r>
              <a:rPr lang="fr-FR" dirty="0" smtClean="0"/>
              <a:t>NAC / NAP / BYOD </a:t>
            </a:r>
            <a:r>
              <a:rPr lang="fr-FR" dirty="0" err="1" smtClean="0"/>
              <a:t>with</a:t>
            </a:r>
            <a:r>
              <a:rPr lang="fr-FR" dirty="0" smtClean="0"/>
              <a:t> UAM (and EAD)</a:t>
            </a:r>
          </a:p>
          <a:p>
            <a:pPr lvl="1"/>
            <a:r>
              <a:rPr lang="fr-FR" dirty="0" smtClean="0"/>
              <a:t>Application Monitoring </a:t>
            </a:r>
            <a:r>
              <a:rPr lang="fr-FR" dirty="0" err="1" smtClean="0"/>
              <a:t>with</a:t>
            </a:r>
            <a:r>
              <a:rPr lang="fr-FR" dirty="0" smtClean="0"/>
              <a:t> APM</a:t>
            </a:r>
          </a:p>
          <a:p>
            <a:pPr lvl="1"/>
            <a:r>
              <a:rPr lang="fr-FR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3033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Step</a:t>
            </a:r>
            <a:r>
              <a:rPr lang="fr-FR" dirty="0" smtClean="0"/>
              <a:t>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add</a:t>
            </a:r>
            <a:r>
              <a:rPr lang="fr-FR" dirty="0" smtClean="0"/>
              <a:t> new configuration management support: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xml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 files and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tcl</a:t>
            </a:r>
            <a:r>
              <a:rPr lang="fr-FR" dirty="0" smtClean="0"/>
              <a:t> scripts in directory </a:t>
            </a:r>
            <a:r>
              <a:rPr lang="fr-FR" i="1" dirty="0" smtClean="0"/>
              <a:t>&lt;</a:t>
            </a:r>
            <a:r>
              <a:rPr lang="fr-FR" i="1" dirty="0" err="1" smtClean="0"/>
              <a:t>iMC</a:t>
            </a:r>
            <a:r>
              <a:rPr lang="fr-FR" i="1" dirty="0" smtClean="0"/>
              <a:t> </a:t>
            </a:r>
            <a:r>
              <a:rPr lang="fr-FR" i="1" dirty="0" err="1" smtClean="0"/>
              <a:t>install</a:t>
            </a:r>
            <a:r>
              <a:rPr lang="fr-FR" i="1" dirty="0" smtClean="0"/>
              <a:t> </a:t>
            </a:r>
            <a:r>
              <a:rPr lang="fr-FR" i="1" dirty="0" err="1" smtClean="0"/>
              <a:t>Dir</a:t>
            </a:r>
            <a:r>
              <a:rPr lang="fr-FR" i="1" dirty="0" smtClean="0"/>
              <a:t>&gt;/</a:t>
            </a:r>
            <a:r>
              <a:rPr lang="en-US" i="1" dirty="0"/>
              <a:t> </a:t>
            </a:r>
            <a:r>
              <a:rPr lang="en-US" i="1" dirty="0" smtClean="0"/>
              <a:t>server/</a:t>
            </a:r>
            <a:r>
              <a:rPr lang="en-US" i="1" dirty="0" err="1" smtClean="0"/>
              <a:t>conf</a:t>
            </a:r>
            <a:r>
              <a:rPr lang="en-US" i="1" dirty="0" smtClean="0"/>
              <a:t>/adapters/ICC</a:t>
            </a:r>
            <a:r>
              <a:rPr lang="en-US" dirty="0" smtClean="0"/>
              <a:t> (and put these scripts eventually in a new folder)</a:t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(can do same kind of </a:t>
            </a:r>
            <a:r>
              <a:rPr lang="en-US" dirty="0" err="1" smtClean="0">
                <a:solidFill>
                  <a:srgbClr val="00B0F0"/>
                </a:solidFill>
              </a:rPr>
              <a:t>dev</a:t>
            </a:r>
            <a:r>
              <a:rPr lang="en-US" dirty="0" smtClean="0">
                <a:solidFill>
                  <a:srgbClr val="00B0F0"/>
                </a:solidFill>
              </a:rPr>
              <a:t> for VLAN management in </a:t>
            </a:r>
            <a:r>
              <a:rPr lang="en-US" dirty="0" err="1" smtClean="0">
                <a:solidFill>
                  <a:srgbClr val="00B0F0"/>
                </a:solidFill>
              </a:rPr>
              <a:t>vlandm</a:t>
            </a:r>
            <a:r>
              <a:rPr lang="en-US" dirty="0" smtClean="0">
                <a:solidFill>
                  <a:srgbClr val="00B0F0"/>
                </a:solidFill>
              </a:rPr>
              <a:t> directory)</a:t>
            </a:r>
            <a:endParaRPr lang="en-US" dirty="0" smtClean="0"/>
          </a:p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create</a:t>
            </a:r>
            <a:r>
              <a:rPr lang="fr-FR" dirty="0" smtClean="0"/>
              <a:t> the new directory (if </a:t>
            </a:r>
            <a:r>
              <a:rPr lang="fr-FR" dirty="0" err="1" smtClean="0"/>
              <a:t>needed</a:t>
            </a:r>
            <a:r>
              <a:rPr lang="fr-FR" dirty="0" smtClean="0"/>
              <a:t>) and </a:t>
            </a:r>
            <a:r>
              <a:rPr lang="fr-FR" dirty="0" err="1" smtClean="0"/>
              <a:t>associate</a:t>
            </a:r>
            <a:r>
              <a:rPr lang="fr-FR" dirty="0" smtClean="0"/>
              <a:t> the </a:t>
            </a:r>
            <a:r>
              <a:rPr lang="fr-FR" dirty="0" err="1" smtClean="0"/>
              <a:t>device</a:t>
            </a:r>
            <a:r>
              <a:rPr lang="fr-FR" dirty="0" smtClean="0"/>
              <a:t> type (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SysOID</a:t>
            </a:r>
            <a:r>
              <a:rPr lang="fr-FR" dirty="0" smtClean="0"/>
              <a:t>) </a:t>
            </a:r>
            <a:r>
              <a:rPr lang="fr-FR" dirty="0" err="1" smtClean="0"/>
              <a:t>with</a:t>
            </a:r>
            <a:r>
              <a:rPr lang="fr-FR" dirty="0" smtClean="0"/>
              <a:t> the new adapter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in </a:t>
            </a:r>
            <a:r>
              <a:rPr lang="fr-FR" i="1" dirty="0" smtClean="0"/>
              <a:t>adapter-index.xml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277002"/>
            <a:ext cx="2663447" cy="307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888" y="5570141"/>
            <a:ext cx="3733800" cy="778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9012" y="3473117"/>
            <a:ext cx="7217721" cy="14874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version="1.0"?&gt;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&lt;!--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adapt adapter--&gt;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&lt;adapters&gt;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&lt;type name="CLI"&gt;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&lt;adapter name="RouterOS6"&gt;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&lt;description&gt;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Mikrotik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demo adapter for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v6 and Higher&lt;/description&gt;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&gt;1.3.6.1.4.1.14988.1&lt;/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sysoid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&lt;/adapter&gt;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&lt;/type&gt;</a:t>
            </a:r>
          </a:p>
          <a:p>
            <a:pPr>
              <a:lnSpc>
                <a:spcPct val="90000"/>
              </a:lnSpc>
            </a:pP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&lt;/adapters&gt;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41612" y="6096001"/>
            <a:ext cx="531276" cy="1523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960812" y="4960541"/>
            <a:ext cx="838200" cy="128785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22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Step</a:t>
            </a:r>
            <a:r>
              <a:rPr lang="fr-FR" dirty="0" smtClean="0"/>
              <a:t>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Second </a:t>
            </a:r>
            <a:r>
              <a:rPr lang="fr-FR" dirty="0" err="1" smtClean="0"/>
              <a:t>step</a:t>
            </a:r>
            <a:r>
              <a:rPr lang="fr-FR" dirty="0" smtClean="0"/>
              <a:t>: </a:t>
            </a:r>
            <a:r>
              <a:rPr lang="fr-FR" dirty="0" err="1" smtClean="0"/>
              <a:t>add</a:t>
            </a:r>
            <a:r>
              <a:rPr lang="fr-FR" dirty="0" smtClean="0"/>
              <a:t> the </a:t>
            </a:r>
            <a:r>
              <a:rPr lang="fr-FR" dirty="0" err="1" smtClean="0"/>
              <a:t>corresponding</a:t>
            </a:r>
            <a:r>
              <a:rPr lang="fr-FR" dirty="0" smtClean="0"/>
              <a:t> directory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exactly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dirty="0" smtClean="0"/>
              <a:t> as the </a:t>
            </a:r>
            <a:r>
              <a:rPr lang="fr-FR" i="1" dirty="0" smtClean="0"/>
              <a:t>Adapter Name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) and </a:t>
            </a:r>
            <a:r>
              <a:rPr lang="fr-FR" dirty="0" err="1" smtClean="0"/>
              <a:t>create</a:t>
            </a:r>
            <a:r>
              <a:rPr lang="fr-FR" dirty="0" smtClean="0"/>
              <a:t> file </a:t>
            </a:r>
            <a:r>
              <a:rPr lang="fr-FR" i="1" dirty="0" smtClean="0"/>
              <a:t>adapter.xml</a:t>
            </a:r>
            <a:r>
              <a:rPr lang="fr-FR" dirty="0" smtClean="0"/>
              <a:t> to </a:t>
            </a:r>
            <a:r>
              <a:rPr lang="fr-FR" dirty="0" err="1" smtClean="0"/>
              <a:t>reference</a:t>
            </a:r>
            <a:r>
              <a:rPr lang="fr-FR" dirty="0" smtClean="0"/>
              <a:t> the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to use</a:t>
            </a:r>
          </a:p>
          <a:p>
            <a:pPr lvl="1"/>
            <a:r>
              <a:rPr lang="fr-FR" dirty="0" err="1" smtClean="0"/>
              <a:t>CLICommon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enter </a:t>
            </a:r>
            <a:r>
              <a:rPr lang="fr-FR" dirty="0" err="1" smtClean="0"/>
              <a:t>different</a:t>
            </a:r>
            <a:r>
              <a:rPr lang="fr-FR" dirty="0" smtClean="0"/>
              <a:t> CLI modes (</a:t>
            </a:r>
            <a:r>
              <a:rPr lang="fr-FR" dirty="0" err="1" smtClean="0"/>
              <a:t>exec</a:t>
            </a:r>
            <a:r>
              <a:rPr lang="fr-FR" dirty="0" smtClean="0"/>
              <a:t>, configuration …)</a:t>
            </a:r>
          </a:p>
          <a:p>
            <a:pPr lvl="1"/>
            <a:r>
              <a:rPr lang="fr-FR" dirty="0" err="1" smtClean="0"/>
              <a:t>ConfigBackup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give</a:t>
            </a:r>
            <a:r>
              <a:rPr lang="fr-FR" dirty="0" smtClean="0"/>
              <a:t> the command to backup the </a:t>
            </a:r>
            <a:r>
              <a:rPr lang="fr-FR" dirty="0" err="1" smtClean="0"/>
              <a:t>conf</a:t>
            </a:r>
            <a:r>
              <a:rPr lang="fr-FR" dirty="0" smtClean="0"/>
              <a:t> on the </a:t>
            </a:r>
            <a:r>
              <a:rPr lang="fr-FR" dirty="0" err="1" smtClean="0"/>
              <a:t>device</a:t>
            </a:r>
            <a:endParaRPr lang="fr-FR" dirty="0" smtClean="0"/>
          </a:p>
          <a:p>
            <a:pPr lvl="1"/>
            <a:r>
              <a:rPr lang="fr-FR" dirty="0" err="1" smtClean="0"/>
              <a:t>CleanupParser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clean the output of the configuration display command for </a:t>
            </a:r>
            <a:r>
              <a:rPr lang="fr-FR" dirty="0" err="1" smtClean="0"/>
              <a:t>example</a:t>
            </a:r>
            <a:r>
              <a:rPr lang="fr-FR" dirty="0" smtClean="0"/>
              <a:t> (</a:t>
            </a:r>
            <a:r>
              <a:rPr lang="fr-FR" dirty="0" err="1" smtClean="0"/>
              <a:t>removing</a:t>
            </a:r>
            <a:r>
              <a:rPr lang="fr-FR" dirty="0" smtClean="0"/>
              <a:t> prompt …)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799012" y="3473116"/>
            <a:ext cx="7217721" cy="300388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/>
              <a:t>&lt;adapter </a:t>
            </a:r>
            <a:r>
              <a:rPr lang="fr-FR" sz="1000" dirty="0" err="1"/>
              <a:t>name</a:t>
            </a:r>
            <a:r>
              <a:rPr lang="fr-FR" sz="1000" dirty="0"/>
              <a:t>="RouterOS6"&gt;</a:t>
            </a:r>
            <a:endParaRPr lang="en-US" sz="1000" dirty="0"/>
          </a:p>
          <a:p>
            <a:r>
              <a:rPr lang="fr-FR" sz="1000" dirty="0"/>
              <a:t>        &lt;version&gt;1.0.0&lt;/version&gt;</a:t>
            </a:r>
            <a:endParaRPr lang="en-US" sz="1000" dirty="0"/>
          </a:p>
          <a:p>
            <a:r>
              <a:rPr lang="fr-FR" sz="1000" dirty="0"/>
              <a:t>        </a:t>
            </a:r>
            <a:r>
              <a:rPr lang="en-US" sz="1000" dirty="0"/>
              <a:t>&lt;services&gt;</a:t>
            </a:r>
          </a:p>
          <a:p>
            <a:r>
              <a:rPr lang="en-US" sz="1000" dirty="0"/>
              <a:t>                &lt;service name="</a:t>
            </a:r>
            <a:r>
              <a:rPr lang="en-US" sz="1000" dirty="0" err="1"/>
              <a:t>CLICommon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        &lt;item type="common"&gt;Mikrotik_Common_CLI.xml&lt;/item&gt;</a:t>
            </a:r>
          </a:p>
          <a:p>
            <a:r>
              <a:rPr lang="en-US" sz="1000" dirty="0"/>
              <a:t>                &lt;/service&gt;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                &lt;service name="</a:t>
            </a:r>
            <a:r>
              <a:rPr lang="en-US" sz="1000" dirty="0" err="1"/>
              <a:t>ConfigBackup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        &lt;item type="</a:t>
            </a:r>
            <a:r>
              <a:rPr lang="en-US" sz="1000" dirty="0" err="1"/>
              <a:t>builder_definition</a:t>
            </a:r>
            <a:r>
              <a:rPr lang="en-US" sz="1000" dirty="0"/>
              <a:t>"&gt;Mikrotik_Config_Backup_Builder.xml&lt;/item&gt;</a:t>
            </a:r>
          </a:p>
          <a:p>
            <a:r>
              <a:rPr lang="en-US" sz="1000" dirty="0"/>
              <a:t>                        &lt;item type="</a:t>
            </a:r>
            <a:r>
              <a:rPr lang="en-US" sz="1000" dirty="0" err="1"/>
              <a:t>tcl_script</a:t>
            </a:r>
            <a:r>
              <a:rPr lang="en-US" sz="1000" dirty="0"/>
              <a:t>"&gt;Mikrotik_Config_Backup_Builder_Script.xml&lt;/item&gt;</a:t>
            </a:r>
          </a:p>
          <a:p>
            <a:r>
              <a:rPr lang="en-US" sz="1000" dirty="0"/>
              <a:t>                &lt;/service&gt;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                &lt;service name="</a:t>
            </a:r>
            <a:r>
              <a:rPr lang="en-US" sz="1000" dirty="0" err="1"/>
              <a:t>CleanupParser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        &lt;item type="</a:t>
            </a:r>
            <a:r>
              <a:rPr lang="en-US" sz="1000" dirty="0" err="1"/>
              <a:t>parser_definition</a:t>
            </a:r>
            <a:r>
              <a:rPr lang="en-US" sz="1000" dirty="0"/>
              <a:t>"&gt;Mikrotik_Cleanup_Parser.xml&lt;/item&gt;</a:t>
            </a:r>
          </a:p>
          <a:p>
            <a:r>
              <a:rPr lang="en-US" sz="1000" dirty="0"/>
              <a:t>                        &lt;item type="</a:t>
            </a:r>
            <a:r>
              <a:rPr lang="en-US" sz="1000" dirty="0" err="1"/>
              <a:t>perl_script</a:t>
            </a:r>
            <a:r>
              <a:rPr lang="en-US" sz="1000" dirty="0"/>
              <a:t>"&gt;Mikrotik_Cleanup_Parser_Script.pl&lt;/item&gt;</a:t>
            </a:r>
          </a:p>
          <a:p>
            <a:r>
              <a:rPr lang="en-US" sz="1000" dirty="0"/>
              <a:t>                &lt;/service&gt;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        &lt;/services&gt;</a:t>
            </a:r>
          </a:p>
          <a:p>
            <a:r>
              <a:rPr lang="en-US" sz="1000" dirty="0"/>
              <a:t>&lt;/adapter&gt;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0" y="3670215"/>
            <a:ext cx="2961526" cy="987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95" y="4998767"/>
            <a:ext cx="3957883" cy="9448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3895" y="4343400"/>
            <a:ext cx="632717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1812" y="4617769"/>
            <a:ext cx="762000" cy="48763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3895" y="5638800"/>
            <a:ext cx="937517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7" name="Straight Arrow Connector 16"/>
          <p:cNvCxnSpPr>
            <a:stCxn id="14" idx="6"/>
          </p:cNvCxnSpPr>
          <p:nvPr/>
        </p:nvCxnSpPr>
        <p:spPr>
          <a:xfrm flipV="1">
            <a:off x="1141412" y="4730543"/>
            <a:ext cx="3962400" cy="106065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9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Step</a:t>
            </a:r>
            <a:r>
              <a:rPr lang="fr-FR" dirty="0" smtClean="0"/>
              <a:t>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</a:t>
            </a:r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function</a:t>
            </a:r>
            <a:r>
              <a:rPr lang="fr-FR" dirty="0" smtClean="0"/>
              <a:t> (</a:t>
            </a:r>
            <a:r>
              <a:rPr lang="fr-FR" dirty="0" err="1" smtClean="0"/>
              <a:t>initialization</a:t>
            </a:r>
            <a:r>
              <a:rPr lang="fr-FR" dirty="0" smtClean="0"/>
              <a:t>, backup, </a:t>
            </a:r>
            <a:r>
              <a:rPr lang="fr-FR" dirty="0" err="1" smtClean="0"/>
              <a:t>cleanup</a:t>
            </a:r>
            <a:r>
              <a:rPr lang="fr-FR" dirty="0" smtClean="0"/>
              <a:t> …)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tcl</a:t>
            </a:r>
            <a:r>
              <a:rPr lang="fr-FR" dirty="0" smtClean="0"/>
              <a:t> scripts and </a:t>
            </a:r>
            <a:r>
              <a:rPr lang="fr-FR" dirty="0" err="1" smtClean="0"/>
              <a:t>xml</a:t>
            </a:r>
            <a:r>
              <a:rPr lang="fr-FR" dirty="0" smtClean="0"/>
              <a:t> files</a:t>
            </a:r>
          </a:p>
          <a:p>
            <a:pPr lvl="1"/>
            <a:r>
              <a:rPr lang="fr-FR" dirty="0" err="1" smtClean="0"/>
              <a:t>Initializing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: Mikrotik_Common_Cli.xml, </a:t>
            </a:r>
            <a:r>
              <a:rPr lang="fr-FR" dirty="0" err="1" smtClean="0"/>
              <a:t>initialize.tcl</a:t>
            </a:r>
            <a:r>
              <a:rPr lang="fr-FR" dirty="0" smtClean="0"/>
              <a:t>, </a:t>
            </a:r>
            <a:r>
              <a:rPr lang="fr-FR" dirty="0" err="1" smtClean="0"/>
              <a:t>enter_exec.tcl</a:t>
            </a:r>
            <a:r>
              <a:rPr lang="fr-FR" dirty="0" smtClean="0"/>
              <a:t> and </a:t>
            </a:r>
            <a:r>
              <a:rPr lang="fr-FR" dirty="0" err="1" smtClean="0"/>
              <a:t>exit_exec.tcl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455612" y="2369906"/>
            <a:ext cx="2667000" cy="32545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&lt;?xml version="1.0"?&gt;</a:t>
            </a:r>
          </a:p>
          <a:p>
            <a:r>
              <a:rPr lang="en-US" sz="1000" dirty="0"/>
              <a:t>&lt;common&gt;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    &lt;mode name="initialize" method="cli"&gt;</a:t>
            </a:r>
          </a:p>
          <a:p>
            <a:r>
              <a:rPr lang="en-US" sz="1000" dirty="0"/>
              <a:t>        </a:t>
            </a:r>
            <a:r>
              <a:rPr lang="fr-FR" sz="1000" dirty="0"/>
              <a:t>&lt;</a:t>
            </a:r>
            <a:r>
              <a:rPr lang="fr-FR" sz="1000" dirty="0" err="1"/>
              <a:t>require</a:t>
            </a:r>
            <a:r>
              <a:rPr lang="fr-FR" sz="1000" dirty="0"/>
              <a:t>-mode&gt;</a:t>
            </a:r>
            <a:r>
              <a:rPr lang="fr-FR" sz="1000" dirty="0" err="1"/>
              <a:t>connect</a:t>
            </a:r>
            <a:r>
              <a:rPr lang="fr-FR" sz="1000" dirty="0"/>
              <a:t>&lt;/</a:t>
            </a:r>
            <a:r>
              <a:rPr lang="fr-FR" sz="1000" dirty="0" err="1"/>
              <a:t>require</a:t>
            </a:r>
            <a:r>
              <a:rPr lang="fr-FR" sz="1000" dirty="0"/>
              <a:t>-mode&gt;</a:t>
            </a:r>
            <a:endParaRPr lang="en-US" sz="1000" dirty="0"/>
          </a:p>
          <a:p>
            <a:r>
              <a:rPr lang="fr-FR" sz="1000" dirty="0"/>
              <a:t>        </a:t>
            </a:r>
            <a:r>
              <a:rPr lang="en-US" sz="1000" dirty="0"/>
              <a:t>&lt;enter&gt;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initialize.tcl</a:t>
            </a:r>
            <a:endParaRPr lang="en-US" sz="1000" dirty="0"/>
          </a:p>
          <a:p>
            <a:r>
              <a:rPr lang="en-US" sz="1000" dirty="0"/>
              <a:t>        &lt;/enter&gt;</a:t>
            </a:r>
          </a:p>
          <a:p>
            <a:r>
              <a:rPr lang="en-US" sz="1000" dirty="0"/>
              <a:t>    &lt;/mode&gt;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    &lt;mode name="exec" method="cli"&gt;</a:t>
            </a:r>
          </a:p>
          <a:p>
            <a:r>
              <a:rPr lang="en-US" sz="1000" dirty="0"/>
              <a:t>        &lt;error&gt;Failed to get to exec mode. &lt;/error&gt;</a:t>
            </a:r>
          </a:p>
          <a:p>
            <a:r>
              <a:rPr lang="en-US" sz="1000" dirty="0"/>
              <a:t>        &lt;require-mode&gt;initialize&lt;/require-mode&gt;</a:t>
            </a:r>
          </a:p>
          <a:p>
            <a:r>
              <a:rPr lang="en-US" sz="1000" dirty="0"/>
              <a:t>        &lt;enter&gt;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enter_exec.tcl</a:t>
            </a:r>
            <a:endParaRPr lang="en-US" sz="1000" dirty="0"/>
          </a:p>
          <a:p>
            <a:r>
              <a:rPr lang="en-US" sz="1000" dirty="0"/>
              <a:t>        &lt;/enter&gt;</a:t>
            </a:r>
          </a:p>
          <a:p>
            <a:r>
              <a:rPr lang="en-US" sz="1000" dirty="0"/>
              <a:t>        &lt;exit&gt;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exit_exec.tcl</a:t>
            </a:r>
            <a:endParaRPr lang="en-US" sz="1000" dirty="0"/>
          </a:p>
          <a:p>
            <a:r>
              <a:rPr lang="en-US" sz="1000" dirty="0"/>
              <a:t>        &lt;/exit&gt;</a:t>
            </a:r>
          </a:p>
          <a:p>
            <a:r>
              <a:rPr lang="en-US" sz="1000" dirty="0"/>
              <a:t>    &lt;/mode&gt;</a:t>
            </a:r>
          </a:p>
          <a:p>
            <a:r>
              <a:rPr lang="en-US" sz="1000" dirty="0"/>
              <a:t>&lt;/common&gt;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4" y="5334000"/>
            <a:ext cx="1513956" cy="1206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8590" y="2813408"/>
            <a:ext cx="1986222" cy="18972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set </a:t>
            </a:r>
            <a:r>
              <a:rPr lang="en-US" sz="1000" dirty="0" err="1"/>
              <a:t>standard_timeout</a:t>
            </a:r>
            <a:r>
              <a:rPr lang="en-US" sz="1000" dirty="0"/>
              <a:t> 10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long_timeout</a:t>
            </a:r>
            <a:r>
              <a:rPr lang="en-US" sz="1000" dirty="0"/>
              <a:t> 120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very_long_timeout</a:t>
            </a:r>
            <a:r>
              <a:rPr lang="en-US" sz="1000" dirty="0"/>
              <a:t> 1800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username_prompt</a:t>
            </a:r>
            <a:r>
              <a:rPr lang="en-US" sz="1000" dirty="0"/>
              <a:t> </a:t>
            </a:r>
            <a:r>
              <a:rPr lang="en-US" sz="1000" dirty="0" err="1"/>
              <a:t>ogin</a:t>
            </a:r>
            <a:r>
              <a:rPr lang="en-US" sz="1000" dirty="0"/>
              <a:t>: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password_prompt</a:t>
            </a:r>
            <a:r>
              <a:rPr lang="en-US" sz="1000" dirty="0"/>
              <a:t> </a:t>
            </a:r>
            <a:r>
              <a:rPr lang="en-US" sz="1000" dirty="0" err="1"/>
              <a:t>assword</a:t>
            </a:r>
            <a:r>
              <a:rPr lang="en-US" sz="1000" dirty="0"/>
              <a:t>: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login_as</a:t>
            </a:r>
            <a:r>
              <a:rPr lang="en-US" sz="1000" dirty="0"/>
              <a:t> "</a:t>
            </a:r>
            <a:r>
              <a:rPr lang="en-US" sz="1000" dirty="0" err="1"/>
              <a:t>ogin</a:t>
            </a:r>
            <a:r>
              <a:rPr lang="en-US" sz="1000" dirty="0"/>
              <a:t> as:"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info_prompt</a:t>
            </a:r>
            <a:r>
              <a:rPr lang="en-US" sz="1000" dirty="0"/>
              <a:t> "continue!"</a:t>
            </a:r>
          </a:p>
          <a:p>
            <a:r>
              <a:rPr lang="en-US" sz="1000" dirty="0"/>
              <a:t>set </a:t>
            </a:r>
            <a:r>
              <a:rPr lang="en-US" sz="1000" dirty="0" err="1"/>
              <a:t>exec_prompt</a:t>
            </a:r>
            <a:r>
              <a:rPr lang="en-US" sz="1000" dirty="0"/>
              <a:t> "] &gt;"</a:t>
            </a:r>
          </a:p>
          <a:p>
            <a:r>
              <a:rPr lang="en-US" sz="1000" dirty="0"/>
              <a:t>set timeout $</a:t>
            </a:r>
            <a:r>
              <a:rPr lang="en-US" sz="1000" dirty="0" err="1"/>
              <a:t>standard_timeout</a:t>
            </a:r>
            <a:endParaRPr lang="en-US" sz="1000" dirty="0"/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set ERROR_RESULT false</a:t>
            </a:r>
          </a:p>
          <a:p>
            <a:r>
              <a:rPr lang="en-US" sz="1000" dirty="0"/>
              <a:t>set ERROR_MESSAGE ""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284412" y="5181600"/>
            <a:ext cx="1143000" cy="91440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98590" y="4710702"/>
            <a:ext cx="576522" cy="122663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37612" y="2369906"/>
            <a:ext cx="2590800" cy="4419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/>
              <a:t>set IGNORE_DELAY true</a:t>
            </a:r>
          </a:p>
          <a:p>
            <a:r>
              <a:rPr lang="en-US" sz="800" dirty="0" smtClean="0"/>
              <a:t>set </a:t>
            </a:r>
            <a:r>
              <a:rPr lang="en-US" sz="800" dirty="0"/>
              <a:t>loop true</a:t>
            </a:r>
          </a:p>
          <a:p>
            <a:r>
              <a:rPr lang="en-US" sz="800" dirty="0"/>
              <a:t>set timeout $</a:t>
            </a:r>
            <a:r>
              <a:rPr lang="en-US" sz="800" dirty="0" err="1"/>
              <a:t>standard_timeout</a:t>
            </a:r>
            <a:endParaRPr lang="en-US" sz="800" dirty="0"/>
          </a:p>
          <a:p>
            <a:r>
              <a:rPr lang="en-US" sz="800" dirty="0" smtClean="0"/>
              <a:t>while </a:t>
            </a:r>
            <a:r>
              <a:rPr lang="en-US" sz="800" dirty="0"/>
              <a:t>{$loop == "true"} {</a:t>
            </a:r>
          </a:p>
          <a:p>
            <a:r>
              <a:rPr lang="en-US" sz="800" dirty="0"/>
              <a:t>        expect {</a:t>
            </a:r>
          </a:p>
          <a:p>
            <a:r>
              <a:rPr lang="en-US" sz="800" dirty="0"/>
              <a:t>                $</a:t>
            </a:r>
            <a:r>
              <a:rPr lang="en-US" sz="800" dirty="0" err="1"/>
              <a:t>password_prompt</a:t>
            </a:r>
            <a:r>
              <a:rPr lang="en-US" sz="800" dirty="0"/>
              <a:t> {</a:t>
            </a:r>
          </a:p>
          <a:p>
            <a:r>
              <a:rPr lang="en-US" sz="800" dirty="0"/>
              <a:t>                                send "$password"</a:t>
            </a:r>
          </a:p>
          <a:p>
            <a:r>
              <a:rPr lang="en-US" sz="800" dirty="0"/>
              <a:t>                                sleep 1</a:t>
            </a:r>
          </a:p>
          <a:p>
            <a:r>
              <a:rPr lang="en-US" sz="800" dirty="0"/>
              <a:t>                                send "\r"</a:t>
            </a:r>
          </a:p>
          <a:p>
            <a:r>
              <a:rPr lang="en-US" sz="800" dirty="0"/>
              <a:t>                }  $</a:t>
            </a:r>
            <a:r>
              <a:rPr lang="en-US" sz="800" dirty="0" err="1"/>
              <a:t>username_prompt</a:t>
            </a:r>
            <a:r>
              <a:rPr lang="en-US" sz="800" dirty="0"/>
              <a:t> {</a:t>
            </a:r>
          </a:p>
          <a:p>
            <a:r>
              <a:rPr lang="en-US" sz="800" dirty="0"/>
              <a:t>                                send "$username"</a:t>
            </a:r>
          </a:p>
          <a:p>
            <a:r>
              <a:rPr lang="en-US" sz="800" dirty="0"/>
              <a:t>                                sleep 1</a:t>
            </a:r>
          </a:p>
          <a:p>
            <a:r>
              <a:rPr lang="en-US" sz="800" dirty="0"/>
              <a:t>                                send "\r"</a:t>
            </a:r>
          </a:p>
          <a:p>
            <a:r>
              <a:rPr lang="en-US" sz="800" dirty="0"/>
              <a:t>                }  $</a:t>
            </a:r>
            <a:r>
              <a:rPr lang="en-US" sz="800" dirty="0" err="1"/>
              <a:t>login_as</a:t>
            </a:r>
            <a:r>
              <a:rPr lang="en-US" sz="800" dirty="0"/>
              <a:t> {</a:t>
            </a:r>
          </a:p>
          <a:p>
            <a:r>
              <a:rPr lang="en-US" sz="800" dirty="0"/>
              <a:t>                                send "$username"</a:t>
            </a:r>
          </a:p>
          <a:p>
            <a:r>
              <a:rPr lang="en-US" sz="800" dirty="0"/>
              <a:t>                                sleep 1</a:t>
            </a:r>
          </a:p>
          <a:p>
            <a:r>
              <a:rPr lang="en-US" sz="800" dirty="0"/>
              <a:t>                                send "\r"</a:t>
            </a:r>
          </a:p>
          <a:p>
            <a:r>
              <a:rPr lang="en-US" sz="800" dirty="0"/>
              <a:t>                }  $</a:t>
            </a:r>
            <a:r>
              <a:rPr lang="en-US" sz="800" dirty="0" err="1"/>
              <a:t>info_prompt</a:t>
            </a:r>
            <a:r>
              <a:rPr lang="en-US" sz="800" dirty="0"/>
              <a:t> {</a:t>
            </a:r>
          </a:p>
          <a:p>
            <a:r>
              <a:rPr lang="en-US" sz="800" dirty="0"/>
              <a:t>                                send "\r"</a:t>
            </a:r>
          </a:p>
          <a:p>
            <a:r>
              <a:rPr lang="en-US" sz="800" dirty="0"/>
              <a:t>                }  "Store key in cache" {</a:t>
            </a:r>
          </a:p>
          <a:p>
            <a:r>
              <a:rPr lang="en-US" sz="800" dirty="0"/>
              <a:t>                        send "y\r"</a:t>
            </a:r>
          </a:p>
          <a:p>
            <a:r>
              <a:rPr lang="en-US" sz="800" dirty="0"/>
              <a:t>                        set loop false</a:t>
            </a:r>
          </a:p>
          <a:p>
            <a:r>
              <a:rPr lang="en-US" sz="800" dirty="0"/>
              <a:t>                } -re $</a:t>
            </a:r>
            <a:r>
              <a:rPr lang="en-US" sz="800" dirty="0" err="1"/>
              <a:t>exec_prompt</a:t>
            </a:r>
            <a:r>
              <a:rPr lang="en-US" sz="800" dirty="0"/>
              <a:t> {</a:t>
            </a:r>
          </a:p>
          <a:p>
            <a:r>
              <a:rPr lang="en-US" sz="800" dirty="0"/>
              <a:t>                        set loop false</a:t>
            </a:r>
          </a:p>
          <a:p>
            <a:r>
              <a:rPr lang="en-US" sz="800" dirty="0"/>
              <a:t>                } "incorrect username or password" {</a:t>
            </a:r>
          </a:p>
          <a:p>
            <a:r>
              <a:rPr lang="en-US" sz="800" dirty="0"/>
              <a:t>                        set ERROR_MESSAGE "Authentication failed"</a:t>
            </a:r>
          </a:p>
          <a:p>
            <a:r>
              <a:rPr lang="en-US" sz="800" dirty="0"/>
              <a:t>                        set ERROR_RESULT true</a:t>
            </a:r>
          </a:p>
          <a:p>
            <a:r>
              <a:rPr lang="en-US" sz="800" dirty="0"/>
              <a:t>                        return</a:t>
            </a:r>
          </a:p>
          <a:p>
            <a:r>
              <a:rPr lang="en-US" sz="800" dirty="0"/>
              <a:t>                } "Access denied" {</a:t>
            </a:r>
          </a:p>
          <a:p>
            <a:r>
              <a:rPr lang="en-US" sz="800" dirty="0"/>
              <a:t>                        set ERROR_MESSAGE "Authentication failed"</a:t>
            </a:r>
          </a:p>
          <a:p>
            <a:r>
              <a:rPr lang="en-US" sz="800" dirty="0"/>
              <a:t>                        set ERROR_RESULT true</a:t>
            </a:r>
          </a:p>
          <a:p>
            <a:r>
              <a:rPr lang="en-US" sz="800" dirty="0"/>
              <a:t>                        return</a:t>
            </a:r>
          </a:p>
          <a:p>
            <a:r>
              <a:rPr lang="en-US" sz="800" dirty="0"/>
              <a:t>                }</a:t>
            </a:r>
          </a:p>
          <a:p>
            <a:r>
              <a:rPr lang="en-US" sz="800" dirty="0"/>
              <a:t>          }</a:t>
            </a:r>
          </a:p>
          <a:p>
            <a:r>
              <a:rPr lang="en-US" sz="800" dirty="0" smtClean="0"/>
              <a:t>}</a:t>
            </a:r>
            <a:r>
              <a:rPr lang="en-US" sz="800" dirty="0"/>
              <a:t> </a:t>
            </a:r>
          </a:p>
          <a:p>
            <a:r>
              <a:rPr lang="en-US" sz="800" dirty="0"/>
              <a:t>set IGNORE_DELAY false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075112" y="2813408"/>
            <a:ext cx="4762500" cy="297779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98635" y="5753270"/>
            <a:ext cx="1986222" cy="2771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send "quit\r"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075112" y="6059424"/>
            <a:ext cx="1409700" cy="24473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Step</a:t>
            </a:r>
            <a:r>
              <a:rPr lang="fr-FR" dirty="0" smtClean="0"/>
              <a:t> 3 (</a:t>
            </a:r>
            <a:r>
              <a:rPr lang="fr-FR" dirty="0" err="1" smtClean="0"/>
              <a:t>cont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 err="1" smtClean="0"/>
              <a:t>Now</a:t>
            </a:r>
            <a:r>
              <a:rPr lang="fr-FR" dirty="0" smtClean="0"/>
              <a:t>: backup script and </a:t>
            </a:r>
            <a:r>
              <a:rPr lang="fr-FR" dirty="0" err="1" smtClean="0"/>
              <a:t>parser</a:t>
            </a:r>
            <a:r>
              <a:rPr lang="fr-FR" dirty="0" smtClean="0"/>
              <a:t> (</a:t>
            </a: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we’ll</a:t>
            </a:r>
            <a:r>
              <a:rPr lang="fr-FR" dirty="0" smtClean="0"/>
              <a:t> do the backup </a:t>
            </a:r>
            <a:r>
              <a:rPr lang="fr-FR" dirty="0" err="1" smtClean="0"/>
              <a:t>using</a:t>
            </a:r>
            <a:r>
              <a:rPr lang="fr-FR" dirty="0" smtClean="0"/>
              <a:t> CLI </a:t>
            </a:r>
            <a:r>
              <a:rPr lang="fr-FR" dirty="0" err="1" smtClean="0"/>
              <a:t>ouput</a:t>
            </a:r>
            <a:r>
              <a:rPr lang="fr-FR" dirty="0" smtClean="0"/>
              <a:t> and not </a:t>
            </a:r>
            <a:r>
              <a:rPr lang="fr-FR" dirty="0" err="1" smtClean="0"/>
              <a:t>tftp</a:t>
            </a:r>
            <a:r>
              <a:rPr lang="fr-FR" dirty="0" smtClean="0"/>
              <a:t> or </a:t>
            </a:r>
            <a:r>
              <a:rPr lang="fr-FR" dirty="0" err="1" smtClean="0"/>
              <a:t>scp</a:t>
            </a:r>
            <a:r>
              <a:rPr lang="fr-FR" dirty="0" smtClean="0"/>
              <a:t>): </a:t>
            </a:r>
            <a:r>
              <a:rPr lang="en-US" dirty="0" smtClean="0"/>
              <a:t>Mikrotik_Config_Backup_Builder.xml, Mikrotik_Config_Backup_Builder_Script.xml, </a:t>
            </a:r>
            <a:r>
              <a:rPr lang="en-US" dirty="0" err="1" smtClean="0"/>
              <a:t>backup_startup_config_cli.tcl</a:t>
            </a:r>
            <a:r>
              <a:rPr lang="en-US" dirty="0" smtClean="0"/>
              <a:t>, Mikrotik_Cleanup_Parser.xml and </a:t>
            </a:r>
            <a:r>
              <a:rPr lang="en-US" dirty="0"/>
              <a:t>Mikrotik_Cleanup_Parser_Script.pl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304642" y="2421277"/>
            <a:ext cx="4038599" cy="21335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&lt;?xml version="1.0"?&gt;</a:t>
            </a:r>
          </a:p>
          <a:p>
            <a:r>
              <a:rPr lang="en-US" sz="1000" dirty="0"/>
              <a:t>&lt;definition&gt;</a:t>
            </a:r>
          </a:p>
          <a:p>
            <a:r>
              <a:rPr lang="en-US" sz="1000" dirty="0"/>
              <a:t>    &lt;action name="</a:t>
            </a:r>
            <a:r>
              <a:rPr lang="en-US" sz="1000" dirty="0" err="1"/>
              <a:t>backup_startup_config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&lt;step&gt;</a:t>
            </a:r>
          </a:p>
          <a:p>
            <a:r>
              <a:rPr lang="en-US" sz="1000" dirty="0"/>
              <a:t>         &lt;command name="</a:t>
            </a:r>
            <a:r>
              <a:rPr lang="en-US" sz="1000" dirty="0" err="1"/>
              <a:t>backup_startup_config_cli</a:t>
            </a:r>
            <a:r>
              <a:rPr lang="en-US" sz="1000" dirty="0"/>
              <a:t>" description="Backup startup via CLI"&gt;</a:t>
            </a:r>
          </a:p>
          <a:p>
            <a:r>
              <a:rPr lang="en-US" sz="1000" dirty="0"/>
              <a:t>              &lt;result name="</a:t>
            </a:r>
            <a:r>
              <a:rPr lang="en-US" sz="1000" dirty="0" err="1"/>
              <a:t>startup_configuration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   &lt;parser </a:t>
            </a:r>
            <a:r>
              <a:rPr lang="en-US" sz="1000" dirty="0" err="1"/>
              <a:t>parserName</a:t>
            </a:r>
            <a:r>
              <a:rPr lang="en-US" sz="1000" dirty="0"/>
              <a:t>="</a:t>
            </a:r>
            <a:r>
              <a:rPr lang="en-US" sz="1000" dirty="0" err="1"/>
              <a:t>CleanupParser</a:t>
            </a:r>
            <a:r>
              <a:rPr lang="en-US" sz="1000" dirty="0"/>
              <a:t>" </a:t>
            </a:r>
            <a:r>
              <a:rPr lang="en-US" sz="1000" dirty="0" err="1"/>
              <a:t>parserRet</a:t>
            </a:r>
            <a:r>
              <a:rPr lang="en-US" sz="1000" dirty="0"/>
              <a:t>="configuration" </a:t>
            </a:r>
            <a:r>
              <a:rPr lang="en-US" sz="1000" dirty="0" err="1"/>
              <a:t>parserScript</a:t>
            </a:r>
            <a:r>
              <a:rPr lang="en-US" sz="1000" dirty="0"/>
              <a:t>="</a:t>
            </a:r>
            <a:r>
              <a:rPr lang="en-US" sz="1000" dirty="0" err="1"/>
              <a:t>cleanupConfiguration</a:t>
            </a:r>
            <a:r>
              <a:rPr lang="en-US" sz="1000" dirty="0"/>
              <a:t>"/&gt;</a:t>
            </a:r>
          </a:p>
          <a:p>
            <a:r>
              <a:rPr lang="en-US" sz="1000" dirty="0"/>
              <a:t>              &lt;/result&gt;</a:t>
            </a:r>
          </a:p>
          <a:p>
            <a:r>
              <a:rPr lang="en-US" sz="1000" dirty="0"/>
              <a:t>         &lt;/command&gt;</a:t>
            </a:r>
          </a:p>
          <a:p>
            <a:r>
              <a:rPr lang="en-US" sz="1000" dirty="0"/>
              <a:t>       &lt;/step&gt;</a:t>
            </a:r>
          </a:p>
          <a:p>
            <a:r>
              <a:rPr lang="en-US" sz="1000" dirty="0"/>
              <a:t>    &lt;/action&gt;</a:t>
            </a:r>
          </a:p>
          <a:p>
            <a:r>
              <a:rPr lang="en-US" sz="1000" dirty="0"/>
              <a:t>&lt;/definition&gt;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5181600"/>
            <a:ext cx="1657350" cy="1595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041" y="2514601"/>
            <a:ext cx="3503772" cy="1524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&lt;?xml version="1.0"?&gt;</a:t>
            </a:r>
          </a:p>
          <a:p>
            <a:r>
              <a:rPr lang="en-US" sz="1000" dirty="0"/>
              <a:t>&lt;scripts&gt;</a:t>
            </a:r>
          </a:p>
          <a:p>
            <a:r>
              <a:rPr lang="en-US" sz="1000" dirty="0"/>
              <a:t>        &lt;command name="</a:t>
            </a:r>
            <a:r>
              <a:rPr lang="en-US" sz="1000" dirty="0" err="1"/>
              <a:t>backup_startup_config_cli</a:t>
            </a:r>
            <a:r>
              <a:rPr lang="en-US" sz="1000" dirty="0"/>
              <a:t>" method="CLI"&gt;</a:t>
            </a:r>
          </a:p>
          <a:p>
            <a:r>
              <a:rPr lang="en-US" sz="1000" dirty="0"/>
              <a:t>                &lt;error&gt;Failed to backup configuration&lt;/error&gt;</a:t>
            </a:r>
          </a:p>
          <a:p>
            <a:r>
              <a:rPr lang="en-US" sz="1000" dirty="0"/>
              <a:t>                </a:t>
            </a:r>
            <a:r>
              <a:rPr lang="fr-FR" sz="1000" dirty="0"/>
              <a:t>&lt;</a:t>
            </a:r>
            <a:r>
              <a:rPr lang="fr-FR" sz="1000" dirty="0" err="1"/>
              <a:t>require</a:t>
            </a:r>
            <a:r>
              <a:rPr lang="fr-FR" sz="1000" dirty="0"/>
              <a:t>-mode&gt;</a:t>
            </a:r>
            <a:r>
              <a:rPr lang="fr-FR" sz="1000" dirty="0" err="1"/>
              <a:t>exec</a:t>
            </a:r>
            <a:r>
              <a:rPr lang="fr-FR" sz="1000" dirty="0"/>
              <a:t>&lt;/</a:t>
            </a:r>
            <a:r>
              <a:rPr lang="fr-FR" sz="1000" dirty="0" err="1"/>
              <a:t>require</a:t>
            </a:r>
            <a:r>
              <a:rPr lang="fr-FR" sz="1000" dirty="0"/>
              <a:t>-mode&gt;</a:t>
            </a:r>
            <a:endParaRPr lang="en-US" sz="1000" dirty="0"/>
          </a:p>
          <a:p>
            <a:r>
              <a:rPr lang="fr-FR" sz="1000" dirty="0"/>
              <a:t>                </a:t>
            </a:r>
            <a:r>
              <a:rPr lang="en-US" sz="1000" dirty="0"/>
              <a:t>&lt;script&gt;</a:t>
            </a:r>
          </a:p>
          <a:p>
            <a:r>
              <a:rPr lang="en-US" sz="1000" dirty="0"/>
              <a:t>            </a:t>
            </a:r>
            <a:r>
              <a:rPr lang="en-US" sz="1000" dirty="0" err="1"/>
              <a:t>backup_startup_config_cli.tcl</a:t>
            </a:r>
            <a:endParaRPr lang="en-US" sz="1000" dirty="0"/>
          </a:p>
          <a:p>
            <a:r>
              <a:rPr lang="en-US" sz="1000" dirty="0"/>
              <a:t>                &lt;/script&gt;</a:t>
            </a:r>
          </a:p>
          <a:p>
            <a:r>
              <a:rPr lang="en-US" sz="1000" dirty="0"/>
              <a:t>        &lt;/command&gt;</a:t>
            </a:r>
          </a:p>
          <a:p>
            <a:r>
              <a:rPr lang="en-US" sz="1000" dirty="0"/>
              <a:t>&lt;/scripts&gt;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60" y="2510319"/>
            <a:ext cx="1772452" cy="12234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 smtClean="0"/>
              <a:t> set timeout $</a:t>
            </a:r>
            <a:r>
              <a:rPr lang="en-US" sz="1000" dirty="0" err="1" smtClean="0"/>
              <a:t>standard_timeout</a:t>
            </a:r>
            <a:endParaRPr lang="en-US" sz="1000" dirty="0" smtClean="0"/>
          </a:p>
          <a:p>
            <a:r>
              <a:rPr lang="en-US" sz="1000" dirty="0" smtClean="0"/>
              <a:t>sleep </a:t>
            </a:r>
            <a:r>
              <a:rPr lang="en-US" sz="1000" dirty="0"/>
              <a:t>1</a:t>
            </a:r>
          </a:p>
          <a:p>
            <a:r>
              <a:rPr lang="en-US" sz="1000" dirty="0"/>
              <a:t> </a:t>
            </a:r>
            <a:r>
              <a:rPr lang="en-US" sz="1000" dirty="0" smtClean="0"/>
              <a:t>expect </a:t>
            </a:r>
            <a:r>
              <a:rPr lang="en-US" sz="1000" dirty="0"/>
              <a:t>-re $</a:t>
            </a:r>
            <a:r>
              <a:rPr lang="en-US" sz="1000" dirty="0" err="1"/>
              <a:t>exec_prompt</a:t>
            </a:r>
            <a:r>
              <a:rPr lang="en-US" sz="1000" dirty="0"/>
              <a:t> {</a:t>
            </a:r>
          </a:p>
          <a:p>
            <a:r>
              <a:rPr lang="en-US" sz="1000" dirty="0"/>
              <a:t>}</a:t>
            </a:r>
          </a:p>
          <a:p>
            <a:r>
              <a:rPr lang="en-US" sz="1000" dirty="0"/>
              <a:t> </a:t>
            </a:r>
            <a:r>
              <a:rPr lang="en-US" sz="1000" dirty="0" smtClean="0"/>
              <a:t>send </a:t>
            </a:r>
            <a:r>
              <a:rPr lang="en-US" sz="1000" dirty="0"/>
              <a:t>"export\r"</a:t>
            </a:r>
          </a:p>
          <a:p>
            <a:r>
              <a:rPr lang="en-US" sz="1000" dirty="0"/>
              <a:t> </a:t>
            </a:r>
            <a:r>
              <a:rPr lang="en-US" sz="1000" dirty="0" smtClean="0"/>
              <a:t>expect </a:t>
            </a:r>
            <a:r>
              <a:rPr lang="en-US" sz="1000" dirty="0"/>
              <a:t>-re #</a:t>
            </a:r>
          </a:p>
          <a:p>
            <a:r>
              <a:rPr lang="en-US" sz="1000" dirty="0"/>
              <a:t> </a:t>
            </a:r>
            <a:r>
              <a:rPr lang="en-US" sz="1000" dirty="0" smtClean="0"/>
              <a:t>expect </a:t>
            </a:r>
            <a:r>
              <a:rPr lang="en-US" sz="1000" dirty="0"/>
              <a:t>-re $</a:t>
            </a:r>
            <a:r>
              <a:rPr lang="en-US" sz="1000" dirty="0" err="1"/>
              <a:t>exec_prompt</a:t>
            </a:r>
            <a:r>
              <a:rPr lang="en-US" sz="1000" dirty="0"/>
              <a:t> {</a:t>
            </a:r>
          </a:p>
          <a:p>
            <a:r>
              <a:rPr lang="en-US" sz="1000" dirty="0"/>
              <a:t>}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343241" y="4038601"/>
            <a:ext cx="1446371" cy="2057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484812" y="4038602"/>
            <a:ext cx="457200" cy="22097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6812" y="3581400"/>
            <a:ext cx="2113748" cy="2819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3269" y="4768064"/>
            <a:ext cx="3351372" cy="17127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 smtClean="0"/>
              <a:t> </a:t>
            </a:r>
            <a:r>
              <a:rPr lang="en-US" sz="1000" dirty="0"/>
              <a:t>&lt;?xml version="1.0"?&gt;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&lt;parser&gt;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perlfile</a:t>
            </a:r>
            <a:r>
              <a:rPr lang="en-US" sz="1000" dirty="0"/>
              <a:t>&gt;Mikrotik_Cleanup_Parser_Script.pl&lt;/</a:t>
            </a:r>
            <a:r>
              <a:rPr lang="en-US" sz="1000" dirty="0" err="1"/>
              <a:t>perlfile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&lt;script name="</a:t>
            </a:r>
            <a:r>
              <a:rPr lang="en-US" sz="1000" dirty="0" err="1"/>
              <a:t>cleanupConfiguration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&lt;</a:t>
            </a:r>
            <a:r>
              <a:rPr lang="en-US" sz="1000" dirty="0" err="1"/>
              <a:t>callfunction</a:t>
            </a:r>
            <a:r>
              <a:rPr lang="en-US" sz="1000" dirty="0"/>
              <a:t> name="</a:t>
            </a:r>
            <a:r>
              <a:rPr lang="en-US" sz="1000" dirty="0" err="1"/>
              <a:t>cleanupConfiguration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                &lt;</a:t>
            </a:r>
            <a:r>
              <a:rPr lang="en-US" sz="1000" dirty="0" err="1"/>
              <a:t>parameterspec</a:t>
            </a:r>
            <a:r>
              <a:rPr lang="en-US" sz="1000" dirty="0"/>
              <a:t> name="0" type="</a:t>
            </a:r>
            <a:r>
              <a:rPr lang="en-US" sz="1000" dirty="0" err="1"/>
              <a:t>data_string</a:t>
            </a:r>
            <a:r>
              <a:rPr lang="en-US" sz="1000" dirty="0"/>
              <a:t>"/&gt;</a:t>
            </a:r>
          </a:p>
          <a:p>
            <a:r>
              <a:rPr lang="en-US" sz="1000" dirty="0"/>
              <a:t>                        &lt;result type="single"&gt;configuration&lt;/result&gt;</a:t>
            </a:r>
          </a:p>
          <a:p>
            <a:r>
              <a:rPr lang="en-US" sz="1000" dirty="0"/>
              <a:t>                &lt;/</a:t>
            </a:r>
            <a:r>
              <a:rPr lang="en-US" sz="1000" dirty="0" err="1"/>
              <a:t>callfunction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&lt;/script&gt;</a:t>
            </a:r>
          </a:p>
          <a:p>
            <a:r>
              <a:rPr lang="en-US" sz="1000" dirty="0"/>
              <a:t>&lt;/parser&gt;</a:t>
            </a:r>
          </a:p>
        </p:txBody>
      </p:sp>
      <p:cxnSp>
        <p:nvCxnSpPr>
          <p:cNvPr id="20" name="Straight Arrow Connector 19"/>
          <p:cNvCxnSpPr>
            <a:endCxn id="16" idx="3"/>
          </p:cNvCxnSpPr>
          <p:nvPr/>
        </p:nvCxnSpPr>
        <p:spPr>
          <a:xfrm flipH="1" flipV="1">
            <a:off x="4114641" y="5624458"/>
            <a:ext cx="1674971" cy="85639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96517" y="4127464"/>
            <a:ext cx="4620828" cy="235338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/>
              <a:t>#! /</a:t>
            </a:r>
            <a:r>
              <a:rPr lang="en-US" sz="800" dirty="0" err="1"/>
              <a:t>usr</a:t>
            </a:r>
            <a:r>
              <a:rPr lang="en-US" sz="800" dirty="0"/>
              <a:t>/local/bin/</a:t>
            </a:r>
            <a:r>
              <a:rPr lang="en-US" sz="800" dirty="0" err="1"/>
              <a:t>perl</a:t>
            </a:r>
            <a:endParaRPr lang="en-US" sz="800" dirty="0"/>
          </a:p>
          <a:p>
            <a:r>
              <a:rPr lang="en-US" sz="800" dirty="0"/>
              <a:t> </a:t>
            </a:r>
            <a:r>
              <a:rPr lang="en-US" sz="800" dirty="0" smtClean="0"/>
              <a:t>sub </a:t>
            </a:r>
            <a:r>
              <a:rPr lang="en-US" sz="800" dirty="0" err="1"/>
              <a:t>cleanupConfiguration</a:t>
            </a:r>
            <a:endParaRPr lang="en-US" sz="800" dirty="0"/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my($</a:t>
            </a:r>
            <a:r>
              <a:rPr lang="en-US" sz="800" dirty="0" err="1"/>
              <a:t>config</a:t>
            </a:r>
            <a:r>
              <a:rPr lang="en-US" sz="800" dirty="0"/>
              <a:t>) = @_;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# CLI sometimes leaks in some syslog messages.. remove them _first_ [important]</a:t>
            </a:r>
          </a:p>
          <a:p>
            <a:r>
              <a:rPr lang="en-US" sz="800" dirty="0"/>
              <a:t>        # $</a:t>
            </a:r>
            <a:r>
              <a:rPr lang="en-US" sz="800" dirty="0" err="1"/>
              <a:t>config</a:t>
            </a:r>
            <a:r>
              <a:rPr lang="en-US" sz="800" dirty="0"/>
              <a:t> =~ s/(^|\n)\%.*//g;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$start = index($</a:t>
            </a:r>
            <a:r>
              <a:rPr lang="en-US" sz="800" dirty="0" err="1"/>
              <a:t>config</a:t>
            </a:r>
            <a:r>
              <a:rPr lang="en-US" sz="800" dirty="0"/>
              <a:t>, "\# software id = ");</a:t>
            </a:r>
          </a:p>
          <a:p>
            <a:r>
              <a:rPr lang="en-US" sz="800" dirty="0"/>
              <a:t>        if ($start == -1)</a:t>
            </a:r>
          </a:p>
          <a:p>
            <a:r>
              <a:rPr lang="en-US" sz="800" dirty="0"/>
              <a:t>        {</a:t>
            </a:r>
          </a:p>
          <a:p>
            <a:r>
              <a:rPr lang="en-US" sz="800" dirty="0"/>
              <a:t>                $start = 0;</a:t>
            </a:r>
          </a:p>
          <a:p>
            <a:r>
              <a:rPr lang="en-US" sz="800" dirty="0"/>
              <a:t>        }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$</a:t>
            </a:r>
            <a:r>
              <a:rPr lang="en-US" sz="800" dirty="0" err="1"/>
              <a:t>cleanConfig</a:t>
            </a:r>
            <a:r>
              <a:rPr lang="en-US" sz="800" dirty="0"/>
              <a:t> = </a:t>
            </a:r>
            <a:r>
              <a:rPr lang="en-US" sz="800" dirty="0" err="1"/>
              <a:t>substr</a:t>
            </a:r>
            <a:r>
              <a:rPr lang="en-US" sz="800" dirty="0"/>
              <a:t>($</a:t>
            </a:r>
            <a:r>
              <a:rPr lang="en-US" sz="800" dirty="0" err="1"/>
              <a:t>config</a:t>
            </a:r>
            <a:r>
              <a:rPr lang="en-US" sz="800" dirty="0"/>
              <a:t>, $start);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# Get rid of the exec prompt at the end, and any blank lines</a:t>
            </a:r>
          </a:p>
          <a:p>
            <a:r>
              <a:rPr lang="en-US" sz="800" dirty="0"/>
              <a:t>        $</a:t>
            </a:r>
            <a:r>
              <a:rPr lang="en-US" sz="800" dirty="0" err="1"/>
              <a:t>cleanConfig</a:t>
            </a:r>
            <a:r>
              <a:rPr lang="en-US" sz="800" dirty="0"/>
              <a:t> =~ s/\[.*\] \&gt;.*/\n/;</a:t>
            </a:r>
          </a:p>
          <a:p>
            <a:r>
              <a:rPr lang="en-US" sz="800" dirty="0"/>
              <a:t>        $</a:t>
            </a:r>
            <a:r>
              <a:rPr lang="en-US" sz="800" dirty="0" err="1"/>
              <a:t>cleanConfig</a:t>
            </a:r>
            <a:r>
              <a:rPr lang="en-US" sz="800" dirty="0"/>
              <a:t> =~ s/\n+$//;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# Add a trailing newline to match file transfer results</a:t>
            </a:r>
          </a:p>
          <a:p>
            <a:r>
              <a:rPr lang="en-US" sz="800" dirty="0"/>
              <a:t>        $</a:t>
            </a:r>
            <a:r>
              <a:rPr lang="en-US" sz="800" dirty="0" err="1"/>
              <a:t>cleanConfig</a:t>
            </a:r>
            <a:r>
              <a:rPr lang="en-US" sz="800" dirty="0"/>
              <a:t> = $</a:t>
            </a:r>
            <a:r>
              <a:rPr lang="en-US" sz="800" dirty="0" err="1"/>
              <a:t>cleanConfig</a:t>
            </a:r>
            <a:r>
              <a:rPr lang="en-US" sz="800" dirty="0"/>
              <a:t> . "\n";</a:t>
            </a:r>
          </a:p>
          <a:p>
            <a:r>
              <a:rPr lang="en-US" sz="800" dirty="0"/>
              <a:t> </a:t>
            </a:r>
            <a:r>
              <a:rPr lang="en-US" sz="800" dirty="0" smtClean="0"/>
              <a:t>        </a:t>
            </a:r>
            <a:r>
              <a:rPr lang="en-US" sz="800" dirty="0"/>
              <a:t>return $</a:t>
            </a:r>
            <a:r>
              <a:rPr lang="en-US" sz="800" dirty="0" err="1"/>
              <a:t>cleanConfig</a:t>
            </a:r>
            <a:r>
              <a:rPr lang="en-US" sz="800" dirty="0"/>
              <a:t>;</a:t>
            </a:r>
          </a:p>
          <a:p>
            <a:r>
              <a:rPr lang="en-US" sz="800" dirty="0"/>
              <a:t>}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159783" y="6489663"/>
            <a:ext cx="687229" cy="2015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14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Step</a:t>
            </a:r>
            <a:r>
              <a:rPr lang="fr-FR" dirty="0" smtClean="0"/>
              <a:t>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Last </a:t>
            </a:r>
            <a:r>
              <a:rPr lang="fr-FR" dirty="0" err="1" smtClean="0"/>
              <a:t>step</a:t>
            </a:r>
            <a:r>
              <a:rPr lang="fr-FR" dirty="0" smtClean="0"/>
              <a:t>: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apply</a:t>
            </a:r>
            <a:r>
              <a:rPr lang="fr-FR" dirty="0" smtClean="0"/>
              <a:t> changes,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restart </a:t>
            </a:r>
            <a:r>
              <a:rPr lang="fr-FR" dirty="0" err="1" smtClean="0"/>
              <a:t>iMC</a:t>
            </a:r>
            <a:r>
              <a:rPr lang="fr-FR" dirty="0" smtClean="0"/>
              <a:t> server, or (</a:t>
            </a:r>
            <a:r>
              <a:rPr lang="fr-FR" dirty="0" err="1" smtClean="0"/>
              <a:t>simpler</a:t>
            </a:r>
            <a:r>
              <a:rPr lang="fr-FR" dirty="0" smtClean="0"/>
              <a:t>) restart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imccfgbakdm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12" y="2382347"/>
            <a:ext cx="5943600" cy="39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2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Configuration Management – </a:t>
            </a:r>
            <a:r>
              <a:rPr lang="fr-FR" dirty="0" err="1" smtClean="0"/>
              <a:t>Result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Backup running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concept </a:t>
            </a:r>
            <a:r>
              <a:rPr lang="fr-FR" dirty="0" err="1" smtClean="0"/>
              <a:t>does</a:t>
            </a:r>
            <a:r>
              <a:rPr lang="fr-FR" dirty="0" smtClean="0"/>
              <a:t> not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err="1" smtClean="0"/>
              <a:t>exist</a:t>
            </a:r>
            <a:r>
              <a:rPr lang="fr-FR" dirty="0" smtClean="0"/>
              <a:t> on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(and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didn’t</a:t>
            </a:r>
            <a:r>
              <a:rPr lang="fr-FR" dirty="0" smtClean="0"/>
              <a:t> </a:t>
            </a:r>
            <a:r>
              <a:rPr lang="fr-FR" dirty="0" err="1" smtClean="0"/>
              <a:t>implement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133600"/>
            <a:ext cx="59944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325259"/>
            <a:ext cx="4572000" cy="40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0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– </a:t>
            </a:r>
            <a:r>
              <a:rPr lang="fr-FR" dirty="0" err="1" smtClean="0"/>
              <a:t>Current</a:t>
            </a:r>
            <a:r>
              <a:rPr lang="fr-FR" dirty="0" smtClean="0"/>
              <a:t> situation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actions &amp; </a:t>
            </a:r>
            <a:r>
              <a:rPr lang="fr-FR" dirty="0" err="1" smtClean="0"/>
              <a:t>tools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1335024"/>
            <a:ext cx="8010795" cy="180759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590212" y="1475232"/>
            <a:ext cx="1219200" cy="1496568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12" y="3574912"/>
            <a:ext cx="8941541" cy="2533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81" y="2146162"/>
            <a:ext cx="3423608" cy="28575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0666412" y="4673245"/>
            <a:ext cx="1228995" cy="1117955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1979612" y="3574912"/>
            <a:ext cx="762000" cy="825638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982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customizable</a:t>
            </a:r>
            <a:r>
              <a:rPr lang="fr-FR" dirty="0" smtClean="0"/>
              <a:t> actions:</a:t>
            </a:r>
          </a:p>
          <a:p>
            <a:pPr lvl="1"/>
            <a:r>
              <a:rPr lang="fr-FR" dirty="0" err="1" smtClean="0"/>
              <a:t>Executables</a:t>
            </a:r>
            <a:endParaRPr lang="fr-FR" dirty="0" smtClean="0"/>
          </a:p>
          <a:p>
            <a:pPr lvl="1"/>
            <a:r>
              <a:rPr lang="fr-FR" dirty="0" smtClean="0"/>
              <a:t>URL</a:t>
            </a:r>
          </a:p>
          <a:p>
            <a:r>
              <a:rPr lang="fr-FR" dirty="0" smtClean="0"/>
              <a:t>Can use arguments </a:t>
            </a:r>
            <a:r>
              <a:rPr lang="fr-FR" dirty="0" err="1" smtClean="0"/>
              <a:t>such</a:t>
            </a:r>
            <a:r>
              <a:rPr lang="fr-FR" dirty="0" smtClean="0"/>
              <a:t> as IP </a:t>
            </a:r>
            <a:r>
              <a:rPr lang="fr-FR" dirty="0" err="1" smtClean="0"/>
              <a:t>address</a:t>
            </a:r>
            <a:r>
              <a:rPr lang="fr-FR" dirty="0" smtClean="0"/>
              <a:t> of the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, </a:t>
            </a:r>
            <a:r>
              <a:rPr lang="fr-FR" dirty="0" err="1" smtClean="0"/>
              <a:t>credentials</a:t>
            </a:r>
            <a:r>
              <a:rPr lang="fr-FR" dirty="0" smtClean="0"/>
              <a:t>, SNMP </a:t>
            </a:r>
            <a:r>
              <a:rPr lang="fr-FR" dirty="0" err="1" smtClean="0"/>
              <a:t>community</a:t>
            </a:r>
            <a:r>
              <a:rPr lang="fr-FR" dirty="0" smtClean="0"/>
              <a:t> …</a:t>
            </a:r>
          </a:p>
          <a:p>
            <a:r>
              <a:rPr lang="fr-FR" dirty="0" smtClean="0"/>
              <a:t>Configuration files are </a:t>
            </a:r>
            <a:r>
              <a:rPr lang="fr-FR" dirty="0" err="1" smtClean="0"/>
              <a:t>located</a:t>
            </a:r>
            <a:r>
              <a:rPr lang="fr-FR" dirty="0" smtClean="0"/>
              <a:t> in &lt;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 </a:t>
            </a:r>
            <a:r>
              <a:rPr lang="fr-FR" dirty="0" err="1" smtClean="0"/>
              <a:t>Dir</a:t>
            </a:r>
            <a:r>
              <a:rPr lang="fr-FR" dirty="0" smtClean="0"/>
              <a:t>&gt;/</a:t>
            </a:r>
            <a:r>
              <a:rPr lang="en-US" dirty="0"/>
              <a:t>client/web/apps/</a:t>
            </a:r>
            <a:r>
              <a:rPr lang="en-US" dirty="0" err="1"/>
              <a:t>imc</a:t>
            </a:r>
            <a:r>
              <a:rPr lang="en-US" dirty="0"/>
              <a:t>/WEB-INF</a:t>
            </a:r>
            <a:r>
              <a:rPr lang="en-US" dirty="0" smtClean="0"/>
              <a:t>/</a:t>
            </a:r>
          </a:p>
          <a:p>
            <a:r>
              <a:rPr lang="fr-FR" dirty="0" smtClean="0"/>
              <a:t>Can use custom </a:t>
            </a:r>
            <a:r>
              <a:rPr lang="fr-FR" dirty="0" err="1" smtClean="0"/>
              <a:t>icon</a:t>
            </a:r>
            <a:r>
              <a:rPr lang="fr-FR" dirty="0" smtClean="0"/>
              <a:t> in:</a:t>
            </a:r>
          </a:p>
          <a:p>
            <a:pPr lvl="1"/>
            <a:r>
              <a:rPr lang="fr-FR" dirty="0"/>
              <a:t>&lt;</a:t>
            </a:r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&gt;/</a:t>
            </a:r>
            <a:r>
              <a:rPr lang="en-US" dirty="0" smtClean="0"/>
              <a:t>client/web/apps/</a:t>
            </a:r>
            <a:r>
              <a:rPr lang="en-US" dirty="0" err="1" smtClean="0"/>
              <a:t>imc</a:t>
            </a:r>
            <a:r>
              <a:rPr lang="en-US" dirty="0" smtClean="0"/>
              <a:t>/</a:t>
            </a:r>
            <a:r>
              <a:rPr lang="en-US" dirty="0"/>
              <a:t>resources/images/blue/res/</a:t>
            </a:r>
            <a:endParaRPr lang="fr-FR" dirty="0"/>
          </a:p>
          <a:p>
            <a:pPr lvl="1"/>
            <a:r>
              <a:rPr lang="fr-FR" dirty="0"/>
              <a:t>&lt;</a:t>
            </a:r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&gt;/</a:t>
            </a:r>
            <a:r>
              <a:rPr lang="en-US" dirty="0" smtClean="0"/>
              <a:t>client/web/apps/</a:t>
            </a:r>
            <a:r>
              <a:rPr lang="en-US" dirty="0" err="1" smtClean="0"/>
              <a:t>imc</a:t>
            </a:r>
            <a:r>
              <a:rPr lang="en-US" dirty="0" smtClean="0"/>
              <a:t>/resources/images/</a:t>
            </a:r>
            <a:r>
              <a:rPr lang="en-US" dirty="0" err="1" smtClean="0"/>
              <a:t>lightgray</a:t>
            </a:r>
            <a:r>
              <a:rPr lang="en-US" dirty="0" smtClean="0"/>
              <a:t>/res/</a:t>
            </a:r>
          </a:p>
          <a:p>
            <a:pPr lvl="1"/>
            <a:r>
              <a:rPr lang="fr-FR" dirty="0" smtClean="0"/>
              <a:t>&lt;</a:t>
            </a:r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&gt;/</a:t>
            </a:r>
            <a:r>
              <a:rPr lang="en-US" dirty="0" smtClean="0"/>
              <a:t>client/web/apps/</a:t>
            </a:r>
            <a:r>
              <a:rPr lang="en-US" dirty="0" err="1" smtClean="0"/>
              <a:t>imc</a:t>
            </a:r>
            <a:r>
              <a:rPr lang="en-US" dirty="0" smtClean="0"/>
              <a:t>/resources/images/classic/res/</a:t>
            </a:r>
            <a:endParaRPr lang="fr-FR" dirty="0"/>
          </a:p>
          <a:p>
            <a:pPr lvl="1"/>
            <a:r>
              <a:rPr lang="fr-FR" dirty="0"/>
              <a:t>&lt;</a:t>
            </a:r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&gt;/</a:t>
            </a:r>
            <a:r>
              <a:rPr lang="en-US" dirty="0" smtClean="0"/>
              <a:t>client/web/apps/</a:t>
            </a:r>
            <a:r>
              <a:rPr lang="en-US" dirty="0" err="1" smtClean="0"/>
              <a:t>imc</a:t>
            </a:r>
            <a:r>
              <a:rPr lang="en-US" dirty="0" smtClean="0"/>
              <a:t>/</a:t>
            </a:r>
            <a:r>
              <a:rPr lang="en-US" dirty="0"/>
              <a:t>resources/images/white/res</a:t>
            </a:r>
            <a:r>
              <a:rPr lang="en-US" dirty="0" smtClean="0"/>
              <a:t>/</a:t>
            </a:r>
          </a:p>
          <a:p>
            <a:r>
              <a:rPr lang="fr-FR" dirty="0" smtClean="0"/>
              <a:t>If </a:t>
            </a:r>
            <a:r>
              <a:rPr lang="fr-FR" dirty="0" err="1" smtClean="0"/>
              <a:t>executable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present</a:t>
            </a:r>
            <a:r>
              <a:rPr lang="fr-FR" dirty="0" smtClean="0"/>
              <a:t> on the client, possible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</a:t>
            </a:r>
            <a:r>
              <a:rPr lang="fr-FR" dirty="0" err="1" smtClean="0"/>
              <a:t>download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(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in directory </a:t>
            </a:r>
            <a:r>
              <a:rPr lang="fr-FR" dirty="0"/>
              <a:t>&lt;</a:t>
            </a:r>
            <a:r>
              <a:rPr lang="fr-FR" dirty="0" err="1"/>
              <a:t>iMC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Dir</a:t>
            </a:r>
            <a:r>
              <a:rPr lang="fr-FR" dirty="0"/>
              <a:t>&gt;/</a:t>
            </a:r>
            <a:r>
              <a:rPr lang="en-US" dirty="0" smtClean="0"/>
              <a:t>client/web/apps/</a:t>
            </a:r>
            <a:r>
              <a:rPr lang="en-US" dirty="0" err="1"/>
              <a:t>imc</a:t>
            </a:r>
            <a:r>
              <a:rPr lang="en-US" dirty="0"/>
              <a:t>/plat/exec/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0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– Exe on 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zenmap</a:t>
            </a:r>
            <a:r>
              <a:rPr lang="fr-FR" dirty="0" smtClean="0"/>
              <a:t> as an </a:t>
            </a:r>
            <a:r>
              <a:rPr lang="fr-FR" dirty="0" err="1" smtClean="0"/>
              <a:t>example</a:t>
            </a:r>
            <a:r>
              <a:rPr lang="fr-FR" dirty="0" smtClean="0"/>
              <a:t>. </a:t>
            </a:r>
            <a:r>
              <a:rPr lang="fr-FR" dirty="0" err="1" smtClean="0"/>
              <a:t>We’ll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all </a:t>
            </a:r>
            <a:r>
              <a:rPr lang="fr-FR" dirty="0" err="1" smtClean="0"/>
              <a:t>devices</a:t>
            </a:r>
            <a:r>
              <a:rPr lang="fr-FR" dirty="0" smtClean="0"/>
              <a:t> (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use SNMP </a:t>
            </a:r>
            <a:r>
              <a:rPr lang="fr-FR" dirty="0" err="1" smtClean="0"/>
              <a:t>SysOID</a:t>
            </a:r>
            <a:r>
              <a:rPr lang="fr-FR" dirty="0" smtClean="0"/>
              <a:t> </a:t>
            </a:r>
            <a:r>
              <a:rPr lang="fr-FR" dirty="0" err="1" smtClean="0"/>
              <a:t>wildcard</a:t>
            </a:r>
            <a:r>
              <a:rPr lang="fr-FR" dirty="0" smtClean="0"/>
              <a:t> *)</a:t>
            </a:r>
          </a:p>
          <a:p>
            <a:r>
              <a:rPr lang="fr-FR" dirty="0" err="1" smtClean="0"/>
              <a:t>We’ll</a:t>
            </a:r>
            <a:r>
              <a:rPr lang="fr-FR" dirty="0" smtClean="0"/>
              <a:t> use </a:t>
            </a:r>
            <a:r>
              <a:rPr lang="fr-FR" dirty="0" err="1" smtClean="0"/>
              <a:t>icon</a:t>
            </a:r>
            <a:r>
              <a:rPr lang="fr-FR" dirty="0" smtClean="0"/>
              <a:t>:        and installer </a:t>
            </a:r>
            <a:r>
              <a:rPr lang="fr-FR" dirty="0" err="1" smtClean="0"/>
              <a:t>downloaded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www.nmap.org</a:t>
            </a:r>
            <a:r>
              <a:rPr lang="fr-FR" dirty="0" smtClean="0"/>
              <a:t> (</a:t>
            </a:r>
            <a:r>
              <a:rPr lang="en-US" dirty="0" smtClean="0"/>
              <a:t>nmap-6.47-setup.exe)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4876800"/>
            <a:ext cx="2397902" cy="142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612" y="2619376"/>
            <a:ext cx="7217721" cy="3581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&lt;?xml version="1.0" encoding="UTF-8"?&gt;</a:t>
            </a:r>
          </a:p>
          <a:p>
            <a:r>
              <a:rPr lang="en-US" sz="1000" dirty="0"/>
              <a:t>&lt;tools-</a:t>
            </a:r>
            <a:r>
              <a:rPr lang="en-US" sz="1000" dirty="0" err="1"/>
              <a:t>config</a:t>
            </a:r>
            <a:r>
              <a:rPr lang="en-US" sz="1000" dirty="0"/>
              <a:t> </a:t>
            </a:r>
            <a:r>
              <a:rPr lang="en-US" sz="1000" dirty="0" err="1"/>
              <a:t>xmlns</a:t>
            </a:r>
            <a:r>
              <a:rPr lang="en-US" sz="1000" dirty="0"/>
              <a:t>="http://www.h3c.com/device-tools-config" </a:t>
            </a:r>
            <a:r>
              <a:rPr lang="en-US" sz="1000" dirty="0" err="1"/>
              <a:t>xmlns:xsi</a:t>
            </a:r>
            <a:r>
              <a:rPr lang="en-US" sz="1000" dirty="0"/>
              <a:t>="http://www.w3.org/2001/XMLSchema-instance" </a:t>
            </a:r>
            <a:r>
              <a:rPr lang="en-US" sz="1000" dirty="0" err="1"/>
              <a:t>xsi:schemaLocation</a:t>
            </a:r>
            <a:r>
              <a:rPr lang="en-US" sz="1000" dirty="0"/>
              <a:t>="http://www.h3c.com/device-tools-config dev-tools-config_1_0.xsd "&gt;</a:t>
            </a:r>
          </a:p>
          <a:p>
            <a:r>
              <a:rPr lang="en-US" sz="1000" dirty="0"/>
              <a:t>  &lt;description&gt;</a:t>
            </a:r>
            <a:r>
              <a:rPr lang="en-US" sz="1000" dirty="0" err="1"/>
              <a:t>Zenmap</a:t>
            </a:r>
            <a:r>
              <a:rPr lang="en-US" sz="1000" dirty="0"/>
              <a:t> network scan tool configuration&lt;/description&gt;</a:t>
            </a:r>
          </a:p>
          <a:p>
            <a:r>
              <a:rPr lang="en-US" sz="1000" dirty="0"/>
              <a:t>  &lt;resource-bundle&gt;com.h3c.imc.plat.LocalStrings&lt;/resource-bundle&gt; </a:t>
            </a:r>
          </a:p>
          <a:p>
            <a:r>
              <a:rPr lang="en-US" sz="1000" dirty="0"/>
              <a:t>  &lt;</a:t>
            </a:r>
            <a:r>
              <a:rPr lang="en-US" sz="1000" dirty="0" err="1"/>
              <a:t>config</a:t>
            </a:r>
            <a:r>
              <a:rPr lang="en-US" sz="1000" dirty="0"/>
              <a:t> id="</a:t>
            </a:r>
            <a:r>
              <a:rPr lang="en-US" sz="1000" dirty="0" err="1"/>
              <a:t>zenmap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&lt;conditions&gt;</a:t>
            </a:r>
          </a:p>
          <a:p>
            <a:r>
              <a:rPr lang="en-US" sz="1000" dirty="0"/>
              <a:t>      &lt;sys-</a:t>
            </a:r>
            <a:r>
              <a:rPr lang="en-US" sz="1000" dirty="0" err="1"/>
              <a:t>oid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&lt;wildcard-matcher&gt;*&lt;/wildcard-matcher&gt;</a:t>
            </a:r>
          </a:p>
          <a:p>
            <a:r>
              <a:rPr lang="en-US" sz="1000" dirty="0"/>
              <a:t>      &lt;/sys-</a:t>
            </a:r>
            <a:r>
              <a:rPr lang="en-US" sz="1000" dirty="0" err="1"/>
              <a:t>oid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&lt;/conditions&gt;</a:t>
            </a:r>
          </a:p>
          <a:p>
            <a:r>
              <a:rPr lang="en-US" sz="1000" dirty="0"/>
              <a:t>    &lt;action&gt;</a:t>
            </a:r>
          </a:p>
          <a:p>
            <a:r>
              <a:rPr lang="en-US" sz="1000" dirty="0"/>
              <a:t>        &lt;client-tool&gt;</a:t>
            </a:r>
          </a:p>
          <a:p>
            <a:r>
              <a:rPr lang="en-US" sz="1000" dirty="0"/>
              <a:t>        &lt;app.name&gt;</a:t>
            </a:r>
            <a:r>
              <a:rPr lang="en-US" sz="1000" dirty="0" err="1"/>
              <a:t>Zenmap</a:t>
            </a:r>
            <a:r>
              <a:rPr lang="en-US" sz="1000" dirty="0"/>
              <a:t> scan&lt;/app.name&gt;</a:t>
            </a:r>
          </a:p>
          <a:p>
            <a:r>
              <a:rPr lang="en-US" sz="1000" dirty="0"/>
              <a:t>        &lt;img.url&gt;res/zenmap.png&lt;/img.url&gt;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pref.defpath</a:t>
            </a:r>
            <a:r>
              <a:rPr lang="en-US" sz="1000" dirty="0"/>
              <a:t>&gt;C:\Program Files (x86)\</a:t>
            </a:r>
            <a:r>
              <a:rPr lang="en-US" sz="1000" dirty="0" err="1"/>
              <a:t>Nmap</a:t>
            </a:r>
            <a:r>
              <a:rPr lang="en-US" sz="1000" dirty="0"/>
              <a:t>\zenmap.exe&lt;/</a:t>
            </a:r>
            <a:r>
              <a:rPr lang="en-US" sz="1000" dirty="0" err="1"/>
              <a:t>pref.defpath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pref.pathkey</a:t>
            </a:r>
            <a:r>
              <a:rPr lang="en-US" sz="1000" dirty="0"/>
              <a:t>&gt;com.h3c.imc.plat.exec.zenmap&lt;/</a:t>
            </a:r>
            <a:r>
              <a:rPr lang="en-US" sz="1000" dirty="0" err="1"/>
              <a:t>pref.pathkey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</a:t>
            </a:r>
            <a:r>
              <a:rPr lang="en-US" sz="1000" dirty="0" smtClean="0"/>
              <a:t>download.url&gt;nmap-6.47-setup.exe</a:t>
            </a:r>
            <a:r>
              <a:rPr lang="en-US" sz="1000" dirty="0"/>
              <a:t>&lt;/download.url&gt;</a:t>
            </a:r>
          </a:p>
          <a:p>
            <a:r>
              <a:rPr lang="en-US" sz="1000" dirty="0"/>
              <a:t>        </a:t>
            </a:r>
            <a:r>
              <a:rPr lang="fr-FR" sz="1000" dirty="0"/>
              <a:t>&lt;</a:t>
            </a:r>
            <a:r>
              <a:rPr lang="fr-FR" sz="1000" dirty="0" err="1"/>
              <a:t>app.arg</a:t>
            </a:r>
            <a:r>
              <a:rPr lang="fr-FR" sz="1000" dirty="0"/>
              <a:t>&gt;-t ${DEVICE_IP}&lt;/</a:t>
            </a:r>
            <a:r>
              <a:rPr lang="fr-FR" sz="1000" dirty="0" err="1"/>
              <a:t>app.arg</a:t>
            </a:r>
            <a:r>
              <a:rPr lang="fr-FR" sz="1000" dirty="0"/>
              <a:t>&gt;</a:t>
            </a:r>
            <a:endParaRPr lang="en-US" sz="1000" dirty="0"/>
          </a:p>
          <a:p>
            <a:r>
              <a:rPr lang="fr-FR" sz="1000" dirty="0"/>
              <a:t>      </a:t>
            </a:r>
            <a:r>
              <a:rPr lang="en-US" sz="1000" dirty="0"/>
              <a:t>&lt;/client-tool&gt;</a:t>
            </a:r>
          </a:p>
          <a:p>
            <a:r>
              <a:rPr lang="en-US" sz="1000" dirty="0"/>
              <a:t>    &lt;/action&gt;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config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&lt;/tools-</a:t>
            </a:r>
            <a:r>
              <a:rPr lang="en-US" sz="1000" dirty="0" err="1"/>
              <a:t>config</a:t>
            </a:r>
            <a:r>
              <a:rPr lang="en-US" sz="1000" dirty="0"/>
              <a:t>&gt;</a:t>
            </a: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1141412" y="4410076"/>
            <a:ext cx="2743200" cy="110013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:\Users\kubicat\Desktop\zenmap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133600"/>
            <a:ext cx="151765" cy="15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54" y="3367787"/>
            <a:ext cx="2509818" cy="13749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54" y="2406617"/>
            <a:ext cx="2990850" cy="8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- URL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MikroTik</a:t>
            </a:r>
            <a:r>
              <a:rPr lang="fr-FR" dirty="0" smtClean="0"/>
              <a:t> router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open the documentation web page: </a:t>
            </a:r>
            <a:r>
              <a:rPr lang="fr-FR" dirty="0" smtClean="0">
                <a:hlinkClick r:id="rId3"/>
              </a:rPr>
              <a:t>http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wiki.mikrotik.com/wiki/Manual:TOC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5546328"/>
            <a:ext cx="2900362" cy="823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612" y="2619376"/>
            <a:ext cx="7217721" cy="3581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/>
              <a:t>&lt;?xml version="1.0" encoding="UTF-8"?&gt;</a:t>
            </a:r>
          </a:p>
          <a:p>
            <a:r>
              <a:rPr lang="en-US" sz="1000" dirty="0"/>
              <a:t>&lt;tools-</a:t>
            </a:r>
            <a:r>
              <a:rPr lang="en-US" sz="1000" dirty="0" err="1"/>
              <a:t>config</a:t>
            </a:r>
            <a:r>
              <a:rPr lang="en-US" sz="1000" dirty="0"/>
              <a:t> </a:t>
            </a:r>
            <a:r>
              <a:rPr lang="en-US" sz="1000" dirty="0" err="1"/>
              <a:t>xmlns</a:t>
            </a:r>
            <a:r>
              <a:rPr lang="en-US" sz="1000" dirty="0"/>
              <a:t>="http://www.h3c.com/device-tools-config" </a:t>
            </a:r>
            <a:r>
              <a:rPr lang="en-US" sz="1000" dirty="0" err="1"/>
              <a:t>xmlns:xsi</a:t>
            </a:r>
            <a:r>
              <a:rPr lang="en-US" sz="1000" dirty="0"/>
              <a:t>="http://www.w3.org/2001/XMLSchema-instance" </a:t>
            </a:r>
            <a:r>
              <a:rPr lang="en-US" sz="1000" dirty="0" err="1"/>
              <a:t>xsi:schemaLocation</a:t>
            </a:r>
            <a:r>
              <a:rPr lang="en-US" sz="1000" dirty="0"/>
              <a:t>="http://www.h3c.com/device-tools-config dev-tools-config_1_0.xsd "&gt;</a:t>
            </a:r>
          </a:p>
          <a:p>
            <a:r>
              <a:rPr lang="en-US" sz="1000" dirty="0"/>
              <a:t>  &lt;description&gt;</a:t>
            </a:r>
            <a:r>
              <a:rPr lang="en-US" sz="1000" dirty="0" err="1"/>
              <a:t>MikroTik</a:t>
            </a:r>
            <a:r>
              <a:rPr lang="en-US" sz="1000" dirty="0"/>
              <a:t> Router Doc&lt;/description&gt;</a:t>
            </a:r>
          </a:p>
          <a:p>
            <a:r>
              <a:rPr lang="en-US" sz="1000" dirty="0"/>
              <a:t>  &lt;resource-bundle&gt;com.h3c.imc.plat.LocalStrings&lt;/resource-bundle&gt; </a:t>
            </a:r>
          </a:p>
          <a:p>
            <a:r>
              <a:rPr lang="en-US" sz="1000" dirty="0"/>
              <a:t>  &lt;</a:t>
            </a:r>
            <a:r>
              <a:rPr lang="en-US" sz="1000" dirty="0" err="1"/>
              <a:t>config</a:t>
            </a:r>
            <a:r>
              <a:rPr lang="en-US" sz="1000" dirty="0"/>
              <a:t> id="</a:t>
            </a:r>
            <a:r>
              <a:rPr lang="en-US" sz="1000" dirty="0" err="1"/>
              <a:t>MikroTikManual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&lt;conditions&gt;</a:t>
            </a:r>
          </a:p>
          <a:p>
            <a:r>
              <a:rPr lang="en-US" sz="1000" dirty="0"/>
              <a:t>      &lt;sys-</a:t>
            </a:r>
            <a:r>
              <a:rPr lang="en-US" sz="1000" dirty="0" err="1"/>
              <a:t>oid</a:t>
            </a:r>
            <a:r>
              <a:rPr lang="en-US" sz="1000" dirty="0"/>
              <a:t> use-when-no-</a:t>
            </a:r>
            <a:r>
              <a:rPr lang="en-US" sz="1000" dirty="0" err="1"/>
              <a:t>sysoid</a:t>
            </a:r>
            <a:r>
              <a:rPr lang="en-US" sz="1000" dirty="0"/>
              <a:t>="false"&gt;</a:t>
            </a:r>
          </a:p>
          <a:p>
            <a:r>
              <a:rPr lang="en-US" sz="1000" dirty="0"/>
              <a:t>        &lt;value&gt;1.3.6.1.4.1.14988.1&lt;/value&gt;</a:t>
            </a:r>
          </a:p>
          <a:p>
            <a:r>
              <a:rPr lang="en-US" sz="1000" dirty="0"/>
              <a:t>      &lt;/sys-</a:t>
            </a:r>
            <a:r>
              <a:rPr lang="en-US" sz="1000" dirty="0" err="1"/>
              <a:t>oid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&lt;/conditions&gt;</a:t>
            </a:r>
          </a:p>
          <a:p>
            <a:r>
              <a:rPr lang="en-US" sz="1000" dirty="0"/>
              <a:t>    &lt;action&gt;</a:t>
            </a:r>
          </a:p>
          <a:p>
            <a:r>
              <a:rPr lang="en-US" sz="1000" dirty="0"/>
              <a:t>      &lt;</a:t>
            </a:r>
            <a:r>
              <a:rPr lang="en-US" sz="1000" dirty="0" err="1"/>
              <a:t>url</a:t>
            </a:r>
            <a:r>
              <a:rPr lang="en-US" sz="1000" dirty="0"/>
              <a:t>&gt;</a:t>
            </a:r>
          </a:p>
          <a:p>
            <a:r>
              <a:rPr lang="en-US" sz="1000" dirty="0"/>
              <a:t>        &lt;url.name&gt;Download manuals&lt;/url.name&gt;</a:t>
            </a:r>
          </a:p>
          <a:p>
            <a:r>
              <a:rPr lang="en-US" sz="1000" dirty="0"/>
              <a:t>        &lt;img.url&gt;res/icon_dev_reg_16x16.png&lt;/img.url&gt;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url.value</a:t>
            </a:r>
            <a:r>
              <a:rPr lang="en-US" sz="1000" dirty="0"/>
              <a:t>&gt;http://wiki.mikrotik.com/wiki/Manual:TOC&lt;/url.value&gt;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param</a:t>
            </a:r>
            <a:r>
              <a:rPr lang="en-US" sz="1000" dirty="0"/>
              <a:t> name="sp4ts.oid" value="5443163"/&gt;</a:t>
            </a:r>
          </a:p>
          <a:p>
            <a:r>
              <a:rPr lang="en-US" sz="1000" dirty="0"/>
              <a:t>      &lt;/</a:t>
            </a:r>
            <a:r>
              <a:rPr lang="en-US" sz="1000" dirty="0" err="1"/>
              <a:t>url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&lt;/action&gt;</a:t>
            </a:r>
          </a:p>
          <a:p>
            <a:r>
              <a:rPr lang="en-US" sz="1000" dirty="0"/>
              <a:t>    &lt;/</a:t>
            </a:r>
            <a:r>
              <a:rPr lang="en-US" sz="1000" dirty="0" err="1"/>
              <a:t>config</a:t>
            </a:r>
            <a:r>
              <a:rPr lang="en-US" sz="1000" dirty="0"/>
              <a:t>&gt;</a:t>
            </a:r>
          </a:p>
          <a:p>
            <a:r>
              <a:rPr lang="en-US" sz="1000" dirty="0"/>
              <a:t>&lt;/tools-</a:t>
            </a:r>
            <a:r>
              <a:rPr lang="en-US" sz="1000" dirty="0" err="1"/>
              <a:t>config</a:t>
            </a:r>
            <a:r>
              <a:rPr lang="en-US" sz="1000" dirty="0"/>
              <a:t>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18012" y="3810000"/>
            <a:ext cx="1219200" cy="2286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2817812" y="3276600"/>
            <a:ext cx="1600200" cy="6477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3812" y="2819400"/>
            <a:ext cx="1600200" cy="76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MikroTik</a:t>
            </a:r>
            <a:r>
              <a:rPr lang="fr-FR" dirty="0" smtClean="0">
                <a:solidFill>
                  <a:srgbClr val="FF0000"/>
                </a:solidFill>
              </a:rPr>
              <a:t> router </a:t>
            </a:r>
            <a:r>
              <a:rPr lang="fr-FR" dirty="0" err="1" smtClean="0">
                <a:solidFill>
                  <a:srgbClr val="FF0000"/>
                </a:solidFill>
              </a:rPr>
              <a:t>SysOID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4812" y="4648200"/>
            <a:ext cx="2209800" cy="155257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1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more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In </a:t>
            </a:r>
            <a:r>
              <a:rPr lang="fr-FR" dirty="0" err="1" smtClean="0"/>
              <a:t>some</a:t>
            </a:r>
            <a:r>
              <a:rPr lang="fr-FR" dirty="0" smtClean="0"/>
              <a:t> cases, real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Specific</a:t>
            </a:r>
            <a:r>
              <a:rPr lang="fr-FR" dirty="0" smtClean="0"/>
              <a:t> / </a:t>
            </a:r>
            <a:r>
              <a:rPr lang="fr-FR" dirty="0" err="1" smtClean="0"/>
              <a:t>exotic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to monitor</a:t>
            </a:r>
          </a:p>
          <a:p>
            <a:r>
              <a:rPr lang="fr-FR" dirty="0" err="1" smtClean="0"/>
              <a:t>Specific</a:t>
            </a:r>
            <a:r>
              <a:rPr lang="fr-FR" dirty="0" smtClean="0"/>
              <a:t> performance data to monitor</a:t>
            </a:r>
          </a:p>
          <a:p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 smtClean="0"/>
          </a:p>
          <a:p>
            <a:r>
              <a:rPr lang="fr-FR" dirty="0" err="1" smtClean="0"/>
              <a:t>Needs</a:t>
            </a:r>
            <a:r>
              <a:rPr lang="fr-FR" dirty="0" smtClean="0"/>
              <a:t> to have a quick </a:t>
            </a:r>
            <a:r>
              <a:rPr lang="fr-FR" dirty="0" err="1" smtClean="0"/>
              <a:t>access</a:t>
            </a:r>
            <a:r>
              <a:rPr lang="fr-FR" dirty="0" smtClean="0"/>
              <a:t> to </a:t>
            </a:r>
            <a:r>
              <a:rPr lang="fr-FR" dirty="0" err="1" smtClean="0"/>
              <a:t>specific</a:t>
            </a:r>
            <a:r>
              <a:rPr lang="fr-FR" dirty="0" smtClean="0"/>
              <a:t> data</a:t>
            </a:r>
          </a:p>
          <a:p>
            <a:r>
              <a:rPr lang="fr-FR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– </a:t>
            </a:r>
            <a:r>
              <a:rPr lang="fr-FR" dirty="0" err="1" smtClean="0"/>
              <a:t>Apply</a:t>
            </a:r>
            <a:r>
              <a:rPr lang="fr-FR" dirty="0" smtClean="0"/>
              <a:t>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order</a:t>
            </a:r>
            <a:r>
              <a:rPr lang="fr-FR" dirty="0" smtClean="0"/>
              <a:t> the changes to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, </a:t>
            </a:r>
            <a:r>
              <a:rPr lang="fr-FR" dirty="0" err="1" smtClean="0"/>
              <a:t>need</a:t>
            </a:r>
            <a:r>
              <a:rPr lang="fr-FR" dirty="0" smtClean="0"/>
              <a:t> to restart </a:t>
            </a:r>
            <a:r>
              <a:rPr lang="fr-FR" dirty="0" err="1" smtClean="0"/>
              <a:t>JServer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2286000"/>
            <a:ext cx="5310187" cy="36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– </a:t>
            </a:r>
            <a:r>
              <a:rPr lang="fr-FR" dirty="0" err="1" smtClean="0"/>
              <a:t>Result</a:t>
            </a:r>
            <a:r>
              <a:rPr lang="fr-FR" dirty="0" smtClean="0"/>
              <a:t>: </a:t>
            </a:r>
            <a:r>
              <a:rPr lang="fr-FR" dirty="0" err="1" smtClean="0"/>
              <a:t>Exec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212" y="1600200"/>
            <a:ext cx="2575232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2" y="1271016"/>
            <a:ext cx="7953375" cy="2355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775771"/>
            <a:ext cx="2119312" cy="1602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612" y="4134182"/>
            <a:ext cx="3057525" cy="128317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7542212" y="4292029"/>
            <a:ext cx="3884613" cy="15015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78444" y="5181600"/>
            <a:ext cx="1006168" cy="1066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84812" y="5181600"/>
            <a:ext cx="2057400" cy="4572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1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Action – </a:t>
            </a:r>
            <a:r>
              <a:rPr lang="fr-FR" dirty="0" err="1" smtClean="0"/>
              <a:t>Result</a:t>
            </a:r>
            <a:r>
              <a:rPr lang="fr-FR" dirty="0" smtClean="0"/>
              <a:t> URL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MikroTik</a:t>
            </a:r>
            <a:r>
              <a:rPr lang="fr-FR" dirty="0" smtClean="0"/>
              <a:t> </a:t>
            </a:r>
            <a:r>
              <a:rPr lang="fr-FR" dirty="0" err="1" smtClean="0"/>
              <a:t>Routers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133600"/>
            <a:ext cx="6168804" cy="2514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637212" y="3505200"/>
            <a:ext cx="609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8" name="Straight Arrow Connector 7"/>
          <p:cNvCxnSpPr>
            <a:stCxn id="6" idx="6"/>
          </p:cNvCxnSpPr>
          <p:nvPr/>
        </p:nvCxnSpPr>
        <p:spPr>
          <a:xfrm flipV="1">
            <a:off x="6246812" y="3048000"/>
            <a:ext cx="531433" cy="5715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33" y="1676400"/>
            <a:ext cx="4703383" cy="251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iMC</a:t>
            </a:r>
            <a:r>
              <a:rPr lang="fr-FR" dirty="0" smtClean="0"/>
              <a:t>: possible to </a:t>
            </a:r>
            <a:r>
              <a:rPr lang="fr-FR" dirty="0" err="1" smtClean="0"/>
              <a:t>execute</a:t>
            </a:r>
            <a:r>
              <a:rPr lang="fr-FR" dirty="0" smtClean="0"/>
              <a:t> </a:t>
            </a:r>
            <a:r>
              <a:rPr lang="fr-FR" dirty="0" err="1" smtClean="0"/>
              <a:t>operations</a:t>
            </a:r>
            <a:r>
              <a:rPr lang="fr-FR" dirty="0" smtClean="0"/>
              <a:t> in batch: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2209800"/>
            <a:ext cx="6381750" cy="40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Advantages</a:t>
            </a:r>
            <a:r>
              <a:rPr lang="fr-FR" dirty="0" smtClean="0"/>
              <a:t> of custom batch </a:t>
            </a:r>
            <a:r>
              <a:rPr lang="fr-FR" dirty="0" err="1" smtClean="0"/>
              <a:t>operations</a:t>
            </a:r>
            <a:r>
              <a:rPr lang="fr-FR" dirty="0" smtClean="0"/>
              <a:t> </a:t>
            </a:r>
            <a:r>
              <a:rPr lang="fr-FR" dirty="0" err="1" smtClean="0"/>
              <a:t>compared</a:t>
            </a:r>
            <a:r>
              <a:rPr lang="fr-FR" dirty="0" smtClean="0"/>
              <a:t> to custom </a:t>
            </a:r>
            <a:r>
              <a:rPr lang="fr-FR" dirty="0" err="1" smtClean="0"/>
              <a:t>conf</a:t>
            </a:r>
            <a:r>
              <a:rPr lang="fr-FR" dirty="0" smtClean="0"/>
              <a:t> </a:t>
            </a:r>
            <a:r>
              <a:rPr lang="fr-FR" dirty="0" err="1" smtClean="0"/>
              <a:t>templates</a:t>
            </a:r>
            <a:r>
              <a:rPr lang="fr-FR" dirty="0" smtClean="0"/>
              <a:t>:</a:t>
            </a:r>
          </a:p>
          <a:p>
            <a:pPr lvl="1"/>
            <a:r>
              <a:rPr lang="en-US" dirty="0"/>
              <a:t>GUI wizard to enter parameters of your choice with variety of GUI options such as check box, check box group, input box, combo box or even calendar tool</a:t>
            </a:r>
          </a:p>
          <a:p>
            <a:pPr lvl="1"/>
            <a:r>
              <a:rPr lang="en-US" dirty="0"/>
              <a:t>GUI components can be populated statically or even dynamically load values (via TCL scripts directly from device or via </a:t>
            </a:r>
            <a:r>
              <a:rPr lang="en-US" dirty="0" err="1"/>
              <a:t>iMC</a:t>
            </a:r>
            <a:r>
              <a:rPr lang="en-US" dirty="0"/>
              <a:t> REST API) – for example your wizard can list currently configured items such as VLANs, ACLs, …</a:t>
            </a:r>
          </a:p>
          <a:p>
            <a:pPr lvl="1"/>
            <a:r>
              <a:rPr lang="en-US" dirty="0"/>
              <a:t>Scripting implementation allows for very complex scenarios including checks, parsing and editing existing configurations (for example remove configured items with undo/no statements)</a:t>
            </a:r>
          </a:p>
          <a:p>
            <a:pPr lvl="1"/>
            <a:r>
              <a:rPr lang="en-US" dirty="0"/>
              <a:t>Implementation can leverage </a:t>
            </a:r>
            <a:r>
              <a:rPr lang="en-US" dirty="0" err="1"/>
              <a:t>iMC</a:t>
            </a:r>
            <a:r>
              <a:rPr lang="en-US" dirty="0"/>
              <a:t> REST APIs for your tasks</a:t>
            </a:r>
          </a:p>
          <a:p>
            <a:pPr lvl="1"/>
            <a:r>
              <a:rPr lang="en-US" dirty="0"/>
              <a:t>Operations have defined dependencies on devices capabilities and GUI is parsing those accordingly, so you can only select devices that your operation actually supports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7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" y="3687637"/>
            <a:ext cx="3366482" cy="1154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First: </a:t>
            </a:r>
            <a:r>
              <a:rPr lang="fr-FR" dirty="0" err="1" smtClean="0"/>
              <a:t>create</a:t>
            </a:r>
            <a:r>
              <a:rPr lang="fr-FR" dirty="0" smtClean="0"/>
              <a:t> directory &lt;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 </a:t>
            </a:r>
            <a:r>
              <a:rPr lang="fr-FR" dirty="0" err="1" smtClean="0"/>
              <a:t>dir</a:t>
            </a:r>
            <a:r>
              <a:rPr lang="fr-FR" dirty="0" smtClean="0"/>
              <a:t>&gt;/</a:t>
            </a:r>
            <a:r>
              <a:rPr lang="en-US" dirty="0" smtClean="0"/>
              <a:t>client/web/apps/</a:t>
            </a:r>
            <a:r>
              <a:rPr lang="en-US" dirty="0" err="1" smtClean="0"/>
              <a:t>imc</a:t>
            </a:r>
            <a:r>
              <a:rPr lang="en-US" dirty="0" smtClean="0"/>
              <a:t>/</a:t>
            </a:r>
            <a:r>
              <a:rPr lang="en-US" dirty="0" err="1" smtClean="0"/>
              <a:t>gencfg</a:t>
            </a:r>
            <a:r>
              <a:rPr lang="en-US" dirty="0" smtClean="0"/>
              <a:t>/register/custom</a:t>
            </a:r>
          </a:p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directory, </a:t>
            </a:r>
            <a:r>
              <a:rPr lang="fr-FR" dirty="0" err="1" smtClean="0"/>
              <a:t>we’ll</a:t>
            </a:r>
            <a:r>
              <a:rPr lang="fr-FR" dirty="0" smtClean="0"/>
              <a:t> use 3 files:</a:t>
            </a:r>
          </a:p>
          <a:p>
            <a:pPr lvl="1"/>
            <a:r>
              <a:rPr lang="en-US" dirty="0" smtClean="0"/>
              <a:t>custom_devCapabilities.xml (use to filter only applicable devices for our custom operation)</a:t>
            </a:r>
          </a:p>
          <a:p>
            <a:pPr lvl="1"/>
            <a:r>
              <a:rPr lang="en-US" dirty="0"/>
              <a:t>custom_operations.xml </a:t>
            </a:r>
            <a:r>
              <a:rPr lang="en-US" dirty="0" smtClean="0"/>
              <a:t>(definition of the operations themselves and parameters)</a:t>
            </a:r>
          </a:p>
          <a:p>
            <a:pPr lvl="1"/>
            <a:r>
              <a:rPr lang="fr-FR" dirty="0" err="1" smtClean="0"/>
              <a:t>custom.properties</a:t>
            </a:r>
            <a:r>
              <a:rPr lang="fr-FR" dirty="0" smtClean="0"/>
              <a:t> (</a:t>
            </a:r>
            <a:r>
              <a:rPr lang="fr-FR" dirty="0" err="1" smtClean="0"/>
              <a:t>empty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, </a:t>
            </a: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harcoded</a:t>
            </a:r>
            <a:r>
              <a:rPr lang="fr-FR" dirty="0" smtClean="0"/>
              <a:t> the </a:t>
            </a:r>
            <a:r>
              <a:rPr lang="fr-FR" dirty="0" err="1" smtClean="0"/>
              <a:t>properties</a:t>
            </a:r>
            <a:r>
              <a:rPr lang="fr-FR" dirty="0" smtClean="0"/>
              <a:t> in the </a:t>
            </a:r>
            <a:r>
              <a:rPr lang="fr-FR" dirty="0" err="1" smtClean="0"/>
              <a:t>operation</a:t>
            </a:r>
            <a:r>
              <a:rPr lang="fr-FR" dirty="0" smtClean="0"/>
              <a:t> file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Need</a:t>
            </a:r>
            <a:r>
              <a:rPr lang="fr-FR" dirty="0" smtClean="0"/>
              <a:t> to restart </a:t>
            </a:r>
            <a:r>
              <a:rPr lang="fr-FR" dirty="0" err="1" smtClean="0"/>
              <a:t>jserver</a:t>
            </a:r>
            <a:r>
              <a:rPr lang="fr-FR" dirty="0" smtClean="0"/>
              <a:t> at the end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303212" y="5244458"/>
            <a:ext cx="2362200" cy="10094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 smtClean="0"/>
              <a:t>&lt;?xml version="1.0" encoding="UTF-8"?&gt;</a:t>
            </a:r>
          </a:p>
          <a:p>
            <a:r>
              <a:rPr lang="en-US" sz="1000" dirty="0" smtClean="0"/>
              <a:t>&lt;</a:t>
            </a:r>
            <a:r>
              <a:rPr lang="en-US" sz="1000" dirty="0" err="1"/>
              <a:t>DevCapabilities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&lt;Capability name="</a:t>
            </a:r>
            <a:r>
              <a:rPr lang="en-US" sz="1000" dirty="0" err="1"/>
              <a:t>ComwareNTP</a:t>
            </a:r>
            <a:r>
              <a:rPr lang="en-US" sz="1000" dirty="0"/>
              <a:t>"&gt;</a:t>
            </a:r>
          </a:p>
          <a:p>
            <a:r>
              <a:rPr lang="en-US" sz="1000" dirty="0"/>
              <a:t>        &lt;</a:t>
            </a:r>
            <a:r>
              <a:rPr lang="en-US" sz="1000" dirty="0" err="1"/>
              <a:t>Sysoid</a:t>
            </a:r>
            <a:r>
              <a:rPr lang="en-US" sz="1000" dirty="0"/>
              <a:t>&gt;1.3.6.1.4.1.25506&lt;/</a:t>
            </a:r>
            <a:r>
              <a:rPr lang="en-US" sz="1000" dirty="0" err="1"/>
              <a:t>Sysoid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&lt;/Capability&gt;</a:t>
            </a:r>
          </a:p>
          <a:p>
            <a:r>
              <a:rPr lang="en-US" sz="1000" dirty="0"/>
              <a:t>&lt;/</a:t>
            </a:r>
            <a:r>
              <a:rPr lang="en-US" sz="1000" dirty="0" err="1"/>
              <a:t>DevCapabilities</a:t>
            </a:r>
            <a:r>
              <a:rPr lang="en-US" sz="1000" dirty="0"/>
              <a:t>&gt;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8184" y="4607551"/>
            <a:ext cx="91257" cy="6477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81321" y="3630915"/>
            <a:ext cx="7620001" cy="32270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900" dirty="0"/>
              <a:t>&lt;?xml version="1.0" encoding="UTF-8"?&gt;</a:t>
            </a:r>
          </a:p>
          <a:p>
            <a:r>
              <a:rPr lang="en-US" sz="900" dirty="0"/>
              <a:t>&lt;Operations&gt;</a:t>
            </a:r>
          </a:p>
          <a:p>
            <a:r>
              <a:rPr lang="en-US" sz="900" dirty="0"/>
              <a:t>  &lt;Operation id="</a:t>
            </a:r>
            <a:r>
              <a:rPr lang="en-US" sz="900" dirty="0" err="1"/>
              <a:t>ComwareNTP</a:t>
            </a:r>
            <a:r>
              <a:rPr lang="en-US" sz="900" dirty="0"/>
              <a:t>" label="Configure NTP" </a:t>
            </a:r>
            <a:r>
              <a:rPr lang="en-US" sz="900" dirty="0" err="1"/>
              <a:t>categoryId</a:t>
            </a:r>
            <a:r>
              <a:rPr lang="en-US" sz="900" dirty="0"/>
              <a:t>="custom" </a:t>
            </a:r>
            <a:r>
              <a:rPr lang="en-US" sz="900" dirty="0" err="1"/>
              <a:t>devCapability</a:t>
            </a:r>
            <a:r>
              <a:rPr lang="en-US" sz="900" dirty="0"/>
              <a:t>="</a:t>
            </a:r>
            <a:r>
              <a:rPr lang="en-US" sz="900" dirty="0" err="1"/>
              <a:t>ComwareNTP</a:t>
            </a:r>
            <a:r>
              <a:rPr lang="en-US" sz="900" dirty="0"/>
              <a:t>" </a:t>
            </a:r>
            <a:r>
              <a:rPr lang="en-US" sz="900" dirty="0" err="1"/>
              <a:t>actionId</a:t>
            </a:r>
            <a:r>
              <a:rPr lang="en-US" sz="900" dirty="0"/>
              <a:t>="</a:t>
            </a:r>
            <a:r>
              <a:rPr lang="en-US" sz="900" dirty="0" err="1"/>
              <a:t>ComwareNTPaction</a:t>
            </a:r>
            <a:r>
              <a:rPr lang="en-US" sz="900" dirty="0"/>
              <a:t>" </a:t>
            </a:r>
            <a:r>
              <a:rPr lang="en-US" sz="900" dirty="0" err="1"/>
              <a:t>actionType</a:t>
            </a:r>
            <a:r>
              <a:rPr lang="en-US" sz="900" dirty="0"/>
              <a:t>="2" </a:t>
            </a:r>
            <a:r>
              <a:rPr lang="en-US" sz="900" dirty="0" err="1"/>
              <a:t>operLevel</a:t>
            </a:r>
            <a:r>
              <a:rPr lang="en-US" sz="900" dirty="0"/>
              <a:t>="1"&gt;</a:t>
            </a:r>
          </a:p>
          <a:p>
            <a:r>
              <a:rPr lang="en-US" sz="900" dirty="0"/>
              <a:t>    &lt;Asn1Action id="</a:t>
            </a:r>
            <a:r>
              <a:rPr lang="en-US" sz="900" dirty="0" err="1"/>
              <a:t>ComwareNTPaction</a:t>
            </a:r>
            <a:r>
              <a:rPr lang="en-US" sz="900" dirty="0"/>
              <a:t>" </a:t>
            </a:r>
            <a:r>
              <a:rPr lang="en-US" sz="900" dirty="0" err="1"/>
              <a:t>serviceName</a:t>
            </a:r>
            <a:r>
              <a:rPr lang="en-US" sz="900" dirty="0"/>
              <a:t>="</a:t>
            </a:r>
            <a:r>
              <a:rPr lang="en-US" sz="900" dirty="0" err="1"/>
              <a:t>ComwareNTP</a:t>
            </a:r>
            <a:r>
              <a:rPr lang="en-US" sz="900" dirty="0"/>
              <a:t>" </a:t>
            </a:r>
            <a:r>
              <a:rPr lang="en-US" sz="900" dirty="0" err="1"/>
              <a:t>actionName</a:t>
            </a:r>
            <a:r>
              <a:rPr lang="en-US" sz="900" dirty="0"/>
              <a:t>="</a:t>
            </a:r>
            <a:r>
              <a:rPr lang="en-US" sz="900" dirty="0" err="1"/>
              <a:t>ComwareNTPaction</a:t>
            </a:r>
            <a:r>
              <a:rPr lang="en-US" sz="900" dirty="0"/>
              <a:t>" </a:t>
            </a:r>
            <a:r>
              <a:rPr lang="en-US" sz="900" dirty="0" err="1"/>
              <a:t>operType</a:t>
            </a:r>
            <a:r>
              <a:rPr lang="en-US" sz="900" dirty="0"/>
              <a:t>="1" </a:t>
            </a:r>
            <a:r>
              <a:rPr lang="en-US" sz="900" dirty="0" err="1"/>
              <a:t>operMode</a:t>
            </a:r>
            <a:r>
              <a:rPr lang="en-US" sz="900" dirty="0"/>
              <a:t>="2" </a:t>
            </a:r>
            <a:r>
              <a:rPr lang="en-US" sz="900" dirty="0" err="1"/>
              <a:t>execMode</a:t>
            </a:r>
            <a:r>
              <a:rPr lang="en-US" sz="900" dirty="0"/>
              <a:t>="1"&gt;</a:t>
            </a:r>
          </a:p>
          <a:p>
            <a:r>
              <a:rPr lang="en-US" sz="900" dirty="0"/>
              <a:t>      &lt;Parameter name="Authentication" label="Enable MD5 authentication" </a:t>
            </a:r>
            <a:r>
              <a:rPr lang="en-US" sz="900" dirty="0" err="1"/>
              <a:t>dataType</a:t>
            </a:r>
            <a:r>
              <a:rPr lang="en-US" sz="900" dirty="0"/>
              <a:t>="</a:t>
            </a:r>
            <a:r>
              <a:rPr lang="en-US" sz="900" dirty="0" err="1"/>
              <a:t>boolean</a:t>
            </a:r>
            <a:r>
              <a:rPr lang="en-US" sz="900" dirty="0"/>
              <a:t>" required="true"&gt;</a:t>
            </a:r>
          </a:p>
          <a:p>
            <a:r>
              <a:rPr lang="en-US" sz="900" dirty="0"/>
              <a:t>        &lt;View type="Checkbox"/&gt;</a:t>
            </a:r>
          </a:p>
          <a:p>
            <a:r>
              <a:rPr lang="en-US" sz="900" dirty="0"/>
              <a:t>      &lt;/Parameter&gt;</a:t>
            </a:r>
          </a:p>
          <a:p>
            <a:r>
              <a:rPr lang="en-US" sz="900" dirty="0"/>
              <a:t>      &lt;Parameter name="</a:t>
            </a:r>
            <a:r>
              <a:rPr lang="en-US" sz="900" dirty="0" err="1"/>
              <a:t>keyid</a:t>
            </a:r>
            <a:r>
              <a:rPr lang="en-US" sz="900" dirty="0"/>
              <a:t>" label="Authentication key ID" </a:t>
            </a:r>
            <a:r>
              <a:rPr lang="en-US" sz="900" dirty="0" err="1"/>
              <a:t>validateRegEx</a:t>
            </a:r>
            <a:r>
              <a:rPr lang="en-US" sz="900" dirty="0"/>
              <a:t>="[0-9]*"  required="false"&gt;</a:t>
            </a:r>
          </a:p>
          <a:p>
            <a:r>
              <a:rPr lang="en-US" sz="900" dirty="0"/>
              <a:t>        &lt;View type="</a:t>
            </a:r>
            <a:r>
              <a:rPr lang="en-US" sz="900" dirty="0" err="1"/>
              <a:t>InputText</a:t>
            </a:r>
            <a:r>
              <a:rPr lang="en-US" sz="900" dirty="0"/>
              <a:t>"/&gt;</a:t>
            </a:r>
          </a:p>
          <a:p>
            <a:r>
              <a:rPr lang="en-US" sz="900" dirty="0"/>
              <a:t>      &lt;/Parameter&gt;</a:t>
            </a:r>
          </a:p>
          <a:p>
            <a:r>
              <a:rPr lang="en-US" sz="900" dirty="0"/>
              <a:t>      &lt;Parameter name="key" label="Authentication key" required="false"&gt;</a:t>
            </a:r>
          </a:p>
          <a:p>
            <a:r>
              <a:rPr lang="en-US" sz="900" dirty="0"/>
              <a:t>        &lt;View type="</a:t>
            </a:r>
            <a:r>
              <a:rPr lang="en-US" sz="900" dirty="0" err="1"/>
              <a:t>InputText</a:t>
            </a:r>
            <a:r>
              <a:rPr lang="en-US" sz="900" dirty="0"/>
              <a:t>"/&gt;</a:t>
            </a:r>
          </a:p>
          <a:p>
            <a:r>
              <a:rPr lang="en-US" sz="900" dirty="0"/>
              <a:t>      &lt;/Parameter&gt;</a:t>
            </a:r>
          </a:p>
          <a:p>
            <a:r>
              <a:rPr lang="en-US" sz="900" dirty="0"/>
              <a:t>      &lt;Parameter name="server" label="NTP server IP" </a:t>
            </a:r>
            <a:r>
              <a:rPr lang="en-US" sz="900" dirty="0" err="1"/>
              <a:t>validateRegEx</a:t>
            </a:r>
            <a:r>
              <a:rPr lang="en-US" sz="900" dirty="0"/>
              <a:t>="[0-9]{1,3}.[0-9]{1,3}.[0-9]{1,3}.[0-9]{1,3}" required="true"&gt;</a:t>
            </a:r>
          </a:p>
          <a:p>
            <a:r>
              <a:rPr lang="en-US" sz="900" dirty="0"/>
              <a:t>        &lt;View type="</a:t>
            </a:r>
            <a:r>
              <a:rPr lang="en-US" sz="900" dirty="0" err="1"/>
              <a:t>InputText</a:t>
            </a:r>
            <a:r>
              <a:rPr lang="en-US" sz="900" dirty="0"/>
              <a:t>"/&gt;</a:t>
            </a:r>
          </a:p>
          <a:p>
            <a:r>
              <a:rPr lang="en-US" sz="900" dirty="0"/>
              <a:t>      &lt;/Parameter&gt;</a:t>
            </a:r>
          </a:p>
          <a:p>
            <a:r>
              <a:rPr lang="en-US" sz="900" dirty="0"/>
              <a:t>      &lt;Parameter name="Commit" label="Commit to flash" </a:t>
            </a:r>
            <a:r>
              <a:rPr lang="en-US" sz="900" dirty="0" err="1"/>
              <a:t>dataType</a:t>
            </a:r>
            <a:r>
              <a:rPr lang="en-US" sz="900" dirty="0"/>
              <a:t>="</a:t>
            </a:r>
            <a:r>
              <a:rPr lang="en-US" sz="900" dirty="0" err="1"/>
              <a:t>boolean</a:t>
            </a:r>
            <a:r>
              <a:rPr lang="en-US" sz="900" dirty="0"/>
              <a:t>" required="true"&gt;</a:t>
            </a:r>
          </a:p>
          <a:p>
            <a:r>
              <a:rPr lang="en-US" sz="900" dirty="0"/>
              <a:t>        &lt;View type="Checkbox"/&gt;</a:t>
            </a:r>
          </a:p>
          <a:p>
            <a:r>
              <a:rPr lang="en-US" sz="900" dirty="0"/>
              <a:t>      &lt;/Parameter&gt;</a:t>
            </a:r>
          </a:p>
          <a:p>
            <a:r>
              <a:rPr lang="en-US" sz="900" dirty="0"/>
              <a:t>    &lt;/Asn1Action&gt;</a:t>
            </a:r>
          </a:p>
          <a:p>
            <a:r>
              <a:rPr lang="en-US" sz="900" dirty="0"/>
              <a:t>  &lt;/Operation&gt;</a:t>
            </a:r>
          </a:p>
          <a:p>
            <a:r>
              <a:rPr lang="en-US" sz="900" dirty="0"/>
              <a:t>&lt;/Operations&gt;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44270" y="4417051"/>
            <a:ext cx="3273742" cy="533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04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</a:t>
            </a:r>
            <a:r>
              <a:rPr lang="en-US" dirty="0" smtClean="0"/>
              <a:t>now ok: </a:t>
            </a:r>
            <a:r>
              <a:rPr lang="en-US" dirty="0"/>
              <a:t>we now need to implement actual adapters</a:t>
            </a:r>
            <a:r>
              <a:rPr lang="en-US" dirty="0" smtClean="0"/>
              <a:t>.</a:t>
            </a:r>
          </a:p>
          <a:p>
            <a:r>
              <a:rPr lang="fr-FR" dirty="0" err="1" smtClean="0"/>
              <a:t>Folder</a:t>
            </a:r>
            <a:r>
              <a:rPr lang="fr-FR" dirty="0" smtClean="0"/>
              <a:t>: </a:t>
            </a:r>
            <a:r>
              <a:rPr lang="fr-FR" i="1" dirty="0"/>
              <a:t>&lt;</a:t>
            </a:r>
            <a:r>
              <a:rPr lang="fr-FR" i="1" dirty="0" err="1"/>
              <a:t>imc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</a:t>
            </a:r>
            <a:r>
              <a:rPr lang="fr-FR" i="1" dirty="0" err="1"/>
              <a:t>dir</a:t>
            </a:r>
            <a:r>
              <a:rPr lang="fr-FR" i="1" dirty="0" smtClean="0"/>
              <a:t>&gt;/</a:t>
            </a:r>
            <a:r>
              <a:rPr lang="cs-CZ" i="1" dirty="0" smtClean="0"/>
              <a:t>server/conf/adapters/GenericConfig/</a:t>
            </a:r>
            <a:r>
              <a:rPr lang="fr-FR" i="1" dirty="0" smtClean="0"/>
              <a:t> </a:t>
            </a:r>
            <a:r>
              <a:rPr lang="fr-FR" dirty="0" smtClean="0"/>
              <a:t>(in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cs-CZ" i="1" dirty="0"/>
              <a:t>/</a:t>
            </a:r>
            <a:r>
              <a:rPr lang="cs-CZ" i="1" dirty="0" smtClean="0"/>
              <a:t>H3C/H3CCommonCLI/adapter.xml</a:t>
            </a:r>
            <a:r>
              <a:rPr lang="fr-FR" dirty="0" smtClean="0"/>
              <a:t>)</a:t>
            </a:r>
            <a:endParaRPr lang="en-US" dirty="0" smtClean="0"/>
          </a:p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directory, </a:t>
            </a:r>
            <a:r>
              <a:rPr lang="fr-FR" dirty="0" err="1" smtClean="0"/>
              <a:t>we’ll</a:t>
            </a:r>
            <a:r>
              <a:rPr lang="fr-FR" dirty="0" smtClean="0"/>
              <a:t> use </a:t>
            </a:r>
            <a:r>
              <a:rPr lang="fr-FR" dirty="0" smtClean="0"/>
              <a:t>4 </a:t>
            </a:r>
            <a:r>
              <a:rPr lang="fr-FR" dirty="0" smtClean="0"/>
              <a:t>files:</a:t>
            </a:r>
          </a:p>
          <a:p>
            <a:pPr lvl="1"/>
            <a:r>
              <a:rPr lang="fr-FR" i="1" dirty="0"/>
              <a:t>adapter.xml</a:t>
            </a:r>
            <a:r>
              <a:rPr lang="fr-FR" dirty="0"/>
              <a:t> to </a:t>
            </a:r>
            <a:r>
              <a:rPr lang="fr-FR" dirty="0" err="1"/>
              <a:t>reference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smtClean="0"/>
              <a:t>use (</a:t>
            </a:r>
            <a:r>
              <a:rPr lang="fr-FR" dirty="0" err="1" smtClean="0"/>
              <a:t>make</a:t>
            </a:r>
            <a:r>
              <a:rPr lang="fr-FR" dirty="0" smtClean="0"/>
              <a:t> sure to </a:t>
            </a: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same</a:t>
            </a:r>
            <a:r>
              <a:rPr lang="fr-FR" dirty="0" smtClean="0"/>
              <a:t> service as in the GUI </a:t>
            </a:r>
            <a:r>
              <a:rPr lang="fr-FR" dirty="0" err="1" smtClean="0"/>
              <a:t>customization</a:t>
            </a:r>
            <a:r>
              <a:rPr lang="fr-FR" dirty="0" smtClean="0"/>
              <a:t> </a:t>
            </a:r>
            <a:r>
              <a:rPr lang="fr-FR" dirty="0" err="1" smtClean="0"/>
              <a:t>just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: </a:t>
            </a:r>
            <a:r>
              <a:rPr lang="fr-FR" dirty="0" err="1" smtClean="0"/>
              <a:t>ComwareNTP</a:t>
            </a:r>
            <a:r>
              <a:rPr lang="fr-FR" dirty="0" smtClean="0"/>
              <a:t>)</a:t>
            </a:r>
            <a:endParaRPr lang="fr-FR" dirty="0"/>
          </a:p>
          <a:p>
            <a:pPr lvl="1"/>
            <a:r>
              <a:rPr lang="en-US" i="1" dirty="0"/>
              <a:t>H3CCommonCLI_NTP_Builder.xml</a:t>
            </a:r>
            <a:r>
              <a:rPr lang="en-US" dirty="0"/>
              <a:t> </a:t>
            </a:r>
            <a:r>
              <a:rPr lang="en-US" dirty="0" smtClean="0"/>
              <a:t> (builder definition)</a:t>
            </a:r>
            <a:endParaRPr lang="en-US" dirty="0" smtClean="0"/>
          </a:p>
          <a:p>
            <a:pPr lvl="1"/>
            <a:r>
              <a:rPr lang="en-US" i="1" dirty="0"/>
              <a:t>H3CCommonCLI_NTP_Builder_Script.xml</a:t>
            </a:r>
            <a:r>
              <a:rPr lang="fr-FR" dirty="0" smtClean="0"/>
              <a:t> (</a:t>
            </a:r>
            <a:r>
              <a:rPr lang="fr-FR" dirty="0" err="1" smtClean="0"/>
              <a:t>Commands</a:t>
            </a:r>
            <a:r>
              <a:rPr lang="fr-FR" dirty="0" smtClean="0"/>
              <a:t> </a:t>
            </a:r>
            <a:r>
              <a:rPr lang="fr-FR" dirty="0" err="1" smtClean="0"/>
              <a:t>definition</a:t>
            </a:r>
            <a:r>
              <a:rPr lang="fr-FR" dirty="0" smtClean="0"/>
              <a:t>)</a:t>
            </a:r>
          </a:p>
          <a:p>
            <a:pPr lvl="1"/>
            <a:r>
              <a:rPr lang="en-US" i="1" dirty="0" err="1"/>
              <a:t>setup_ntp.tcl</a:t>
            </a:r>
            <a:r>
              <a:rPr lang="en-US" dirty="0"/>
              <a:t> </a:t>
            </a:r>
            <a:r>
              <a:rPr lang="en-US" dirty="0" smtClean="0"/>
              <a:t>(actual script file)</a:t>
            </a:r>
            <a:endParaRPr lang="fr-FR" dirty="0" smtClean="0"/>
          </a:p>
          <a:p>
            <a:r>
              <a:rPr lang="fr-FR" dirty="0" err="1" smtClean="0">
                <a:solidFill>
                  <a:srgbClr val="FF0000"/>
                </a:solidFill>
              </a:rPr>
              <a:t>Need</a:t>
            </a:r>
            <a:r>
              <a:rPr lang="fr-FR" dirty="0" smtClean="0">
                <a:solidFill>
                  <a:srgbClr val="FF0000"/>
                </a:solidFill>
              </a:rPr>
              <a:t> to restart </a:t>
            </a:r>
            <a:r>
              <a:rPr lang="fr-FR" dirty="0" err="1" smtClean="0">
                <a:solidFill>
                  <a:srgbClr val="FF0000"/>
                </a:solidFill>
              </a:rPr>
              <a:t>imc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process</a:t>
            </a:r>
            <a:r>
              <a:rPr lang="fr-FR" dirty="0" smtClean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rgbClr val="FF0000"/>
                </a:solidFill>
              </a:rPr>
              <a:t>imccmdmgrdm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at the end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441" y="1600200"/>
            <a:ext cx="3733800" cy="6339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cs-CZ" sz="900" dirty="0"/>
              <a:t>&lt;service name="ComwareNTP"&gt;</a:t>
            </a:r>
            <a:endParaRPr lang="en-US" sz="900" dirty="0"/>
          </a:p>
          <a:p>
            <a:r>
              <a:rPr lang="cs-CZ" sz="900" dirty="0"/>
              <a:t>    &lt;item type="builder_definition"&gt;H3CCommonCLI_NTP_Builder.xml&lt;/item&gt;</a:t>
            </a:r>
            <a:endParaRPr lang="en-US" sz="900" dirty="0"/>
          </a:p>
          <a:p>
            <a:r>
              <a:rPr lang="cs-CZ" sz="900" dirty="0"/>
              <a:t>    &lt;item type="tcl_script"&gt;H3CCommonCLI_NTP_Builder_Script.xml&lt;/item</a:t>
            </a:r>
            <a:r>
              <a:rPr lang="cs-CZ" sz="900" dirty="0" smtClean="0"/>
              <a:t>&gt;</a:t>
            </a:r>
            <a:endParaRPr lang="fr-FR" sz="900" dirty="0" smtClean="0"/>
          </a:p>
          <a:p>
            <a:r>
              <a:rPr lang="cs-CZ" sz="900" dirty="0"/>
              <a:t> &lt;/service&gt;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743200"/>
            <a:ext cx="3414713" cy="7337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09441" y="2133600"/>
            <a:ext cx="989171" cy="914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76341" y="4371330"/>
            <a:ext cx="2667000" cy="17373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cs-CZ" sz="900" dirty="0"/>
              <a:t>&lt;?xml version="1.0"?&gt;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&lt;scripts&gt;</a:t>
            </a:r>
            <a:endParaRPr lang="en-US" sz="900" dirty="0"/>
          </a:p>
          <a:p>
            <a:r>
              <a:rPr lang="cs-CZ" sz="900" dirty="0"/>
              <a:t>        &lt;command name="setup_ntp" method="CLI"&gt;</a:t>
            </a:r>
            <a:endParaRPr lang="en-US" sz="900" dirty="0"/>
          </a:p>
          <a:p>
            <a:r>
              <a:rPr lang="cs-CZ" sz="900" dirty="0"/>
              <a:t>                &lt;error&gt;Failed to setup ntp.&lt;/error&gt;</a:t>
            </a:r>
            <a:endParaRPr lang="en-US" sz="900" dirty="0"/>
          </a:p>
          <a:p>
            <a:r>
              <a:rPr lang="cs-CZ" sz="900" dirty="0"/>
              <a:t>                &lt;require-mode&gt;enable&lt;/require-mode&gt;</a:t>
            </a:r>
            <a:endParaRPr lang="en-US" sz="900" dirty="0"/>
          </a:p>
          <a:p>
            <a:r>
              <a:rPr lang="cs-CZ" sz="900" dirty="0"/>
              <a:t>                &lt;script&gt;</a:t>
            </a:r>
            <a:endParaRPr lang="en-US" sz="900" dirty="0"/>
          </a:p>
          <a:p>
            <a:r>
              <a:rPr lang="cs-CZ" sz="900" dirty="0"/>
              <a:t>            setup_ntp.tcl</a:t>
            </a:r>
            <a:endParaRPr lang="en-US" sz="900" dirty="0"/>
          </a:p>
          <a:p>
            <a:r>
              <a:rPr lang="cs-CZ" sz="900" dirty="0"/>
              <a:t>                &lt;/script&gt;</a:t>
            </a:r>
            <a:endParaRPr lang="en-US" sz="900" dirty="0"/>
          </a:p>
          <a:p>
            <a:r>
              <a:rPr lang="cs-CZ" sz="900" dirty="0"/>
              <a:t>        &lt;/command&gt;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&lt;/scripts&gt;</a:t>
            </a:r>
            <a:endParaRPr lang="en-US" sz="9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3212" y="3188706"/>
            <a:ext cx="306229" cy="118262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89012" y="3276600"/>
            <a:ext cx="1828800" cy="109473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635" y="4397040"/>
            <a:ext cx="2158577" cy="17373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cs-CZ" sz="900" dirty="0"/>
              <a:t>&lt;?xml version="1.0"?&gt;</a:t>
            </a:r>
            <a:endParaRPr lang="en-US" sz="900" dirty="0"/>
          </a:p>
          <a:p>
            <a:r>
              <a:rPr lang="cs-CZ" sz="900" dirty="0"/>
              <a:t>&lt;definition&gt;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        &lt;action name="ComwareNTPaction"&gt;</a:t>
            </a:r>
            <a:endParaRPr lang="en-US" sz="900" dirty="0"/>
          </a:p>
          <a:p>
            <a:r>
              <a:rPr lang="cs-CZ" sz="900" dirty="0"/>
              <a:t>            &lt;step&gt;</a:t>
            </a:r>
            <a:endParaRPr lang="en-US" sz="900" dirty="0"/>
          </a:p>
          <a:p>
            <a:r>
              <a:rPr lang="cs-CZ" sz="900" dirty="0"/>
              <a:t>                &lt;command name="setup_ntp" description="configure ntp"&gt;</a:t>
            </a:r>
            <a:endParaRPr lang="en-US" sz="900" dirty="0"/>
          </a:p>
          <a:p>
            <a:r>
              <a:rPr lang="cs-CZ" sz="900" dirty="0"/>
              <a:t>                &lt;/command&gt;</a:t>
            </a:r>
            <a:endParaRPr lang="en-US" sz="900" dirty="0"/>
          </a:p>
          <a:p>
            <a:r>
              <a:rPr lang="cs-CZ" sz="900" dirty="0"/>
              <a:t>                &lt;/step&gt;</a:t>
            </a:r>
            <a:endParaRPr lang="en-US" sz="900" dirty="0"/>
          </a:p>
          <a:p>
            <a:r>
              <a:rPr lang="cs-CZ" sz="900" dirty="0"/>
              <a:t>        &lt;/action&gt;</a:t>
            </a:r>
            <a:endParaRPr lang="en-US" sz="900" dirty="0"/>
          </a:p>
          <a:p>
            <a:r>
              <a:rPr lang="cs-CZ" sz="900" dirty="0"/>
              <a:t>&lt;/definition&gt;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5713412" y="1600200"/>
            <a:ext cx="4495800" cy="3581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cs-CZ" sz="900" dirty="0"/>
              <a:t>expect -re $enable_prompt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send "ntp-service enable\r"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expect -re $enable_prompt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if {$Authentication} {</a:t>
            </a:r>
            <a:endParaRPr lang="en-US" sz="900" dirty="0"/>
          </a:p>
          <a:p>
            <a:r>
              <a:rPr lang="cs-CZ" sz="900" dirty="0"/>
              <a:t>  send "ntp-service authentication enable\r"</a:t>
            </a:r>
            <a:endParaRPr lang="en-US" sz="900" dirty="0"/>
          </a:p>
          <a:p>
            <a:r>
              <a:rPr lang="cs-CZ" sz="900" dirty="0"/>
              <a:t>  expect -re $enable_prompt</a:t>
            </a:r>
            <a:endParaRPr lang="en-US" sz="900" dirty="0"/>
          </a:p>
          <a:p>
            <a:r>
              <a:rPr lang="cs-CZ" sz="900" dirty="0"/>
              <a:t>  send "ntp-service authentication-keyid $keyid authentication-mode md5 simple $key\r"</a:t>
            </a:r>
            <a:endParaRPr lang="en-US" sz="900" dirty="0"/>
          </a:p>
          <a:p>
            <a:r>
              <a:rPr lang="cs-CZ" sz="900" dirty="0"/>
              <a:t>  expect -re $enable_prompt</a:t>
            </a:r>
            <a:endParaRPr lang="en-US" sz="900" dirty="0"/>
          </a:p>
          <a:p>
            <a:r>
              <a:rPr lang="cs-CZ" sz="900" dirty="0"/>
              <a:t>  send "ntp-service reliable authentication-keyid $keyid\r"</a:t>
            </a:r>
            <a:endParaRPr lang="en-US" sz="900" dirty="0"/>
          </a:p>
          <a:p>
            <a:r>
              <a:rPr lang="cs-CZ" sz="900" dirty="0"/>
              <a:t>  expect -re $enable_prompt</a:t>
            </a:r>
            <a:endParaRPr lang="en-US" sz="900" dirty="0"/>
          </a:p>
          <a:p>
            <a:r>
              <a:rPr lang="cs-CZ" sz="900" dirty="0"/>
              <a:t>  send "ntp-service unicast-server $server authentication-keyid $keyid\r"</a:t>
            </a:r>
            <a:endParaRPr lang="en-US" sz="900" dirty="0"/>
          </a:p>
          <a:p>
            <a:r>
              <a:rPr lang="cs-CZ" sz="900" dirty="0"/>
              <a:t> } else {</a:t>
            </a:r>
            <a:endParaRPr lang="en-US" sz="900" dirty="0"/>
          </a:p>
          <a:p>
            <a:r>
              <a:rPr lang="cs-CZ" sz="900" dirty="0"/>
              <a:t>  send "ntp-service unicast-server $server\r"</a:t>
            </a:r>
            <a:endParaRPr lang="en-US" sz="900" dirty="0"/>
          </a:p>
          <a:p>
            <a:r>
              <a:rPr lang="cs-CZ" sz="900" dirty="0"/>
              <a:t>  }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expect -re $enable_prompt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if {$Commit} {</a:t>
            </a:r>
            <a:endParaRPr lang="en-US" sz="900" dirty="0"/>
          </a:p>
          <a:p>
            <a:r>
              <a:rPr lang="cs-CZ" sz="900" dirty="0"/>
              <a:t>  send "save force\r"</a:t>
            </a:r>
            <a:endParaRPr lang="en-US" sz="900" dirty="0"/>
          </a:p>
          <a:p>
            <a:r>
              <a:rPr lang="cs-CZ" sz="900" dirty="0"/>
              <a:t>  }</a:t>
            </a:r>
            <a:endParaRPr lang="en-US" sz="900" dirty="0"/>
          </a:p>
          <a:p>
            <a:r>
              <a:rPr lang="cs-CZ" sz="900" dirty="0"/>
              <a:t> </a:t>
            </a:r>
            <a:endParaRPr lang="en-US" sz="900" dirty="0"/>
          </a:p>
          <a:p>
            <a:r>
              <a:rPr lang="cs-CZ" sz="900" dirty="0"/>
              <a:t>expect -re $enable_prompt</a:t>
            </a:r>
            <a:endParaRPr lang="en-US" sz="9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36612" y="3429000"/>
            <a:ext cx="4876800" cy="5391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19" y="1487046"/>
            <a:ext cx="2908219" cy="24421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90" y="4456416"/>
            <a:ext cx="3457500" cy="2029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configuration management and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New Batch Operations - </a:t>
            </a:r>
            <a:r>
              <a:rPr lang="fr-FR" dirty="0" err="1" smtClean="0"/>
              <a:t>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7012" y="1475233"/>
            <a:ext cx="2057400" cy="195376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932612" y="1271016"/>
            <a:ext cx="3314700" cy="162877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25" idx="1"/>
          </p:cNvCxnSpPr>
          <p:nvPr/>
        </p:nvCxnSpPr>
        <p:spPr>
          <a:xfrm flipV="1">
            <a:off x="1827212" y="2708125"/>
            <a:ext cx="1511607" cy="4160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32212" y="1911349"/>
            <a:ext cx="3276600" cy="46084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32212" y="3210394"/>
            <a:ext cx="3657600" cy="83874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570412" y="3929204"/>
            <a:ext cx="762000" cy="79519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812" y="3429001"/>
            <a:ext cx="3306036" cy="24619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5" y="3775358"/>
            <a:ext cx="3080927" cy="193806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2970212" y="5562600"/>
            <a:ext cx="2104428" cy="685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73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Customize alarm management and Actions  (basic customization)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538730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do in </a:t>
            </a:r>
            <a:r>
              <a:rPr lang="fr-FR" dirty="0" err="1" smtClean="0"/>
              <a:t>iMC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The </a:t>
            </a:r>
            <a:r>
              <a:rPr lang="fr-FR" dirty="0" err="1" smtClean="0"/>
              <a:t>answer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… ANYTHING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Customize</a:t>
            </a:r>
            <a:r>
              <a:rPr lang="fr-FR" dirty="0" smtClean="0"/>
              <a:t> home page, </a:t>
            </a:r>
            <a:r>
              <a:rPr lang="fr-FR" dirty="0" err="1" smtClean="0"/>
              <a:t>dashboard</a:t>
            </a:r>
            <a:r>
              <a:rPr lang="fr-FR" dirty="0" smtClean="0"/>
              <a:t>, topologies …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Add</a:t>
            </a:r>
            <a:r>
              <a:rPr lang="fr-FR" dirty="0" smtClean="0"/>
              <a:t> new </a:t>
            </a:r>
            <a:r>
              <a:rPr lang="fr-FR" dirty="0" err="1" smtClean="0"/>
              <a:t>device</a:t>
            </a:r>
            <a:r>
              <a:rPr lang="fr-FR" dirty="0" smtClean="0"/>
              <a:t> model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monitored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SNMP – </a:t>
            </a:r>
            <a:r>
              <a:rPr lang="fr-FR" dirty="0" err="1" smtClean="0"/>
              <a:t>add</a:t>
            </a:r>
            <a:r>
              <a:rPr lang="fr-FR" dirty="0" smtClean="0"/>
              <a:t> new performance data to catch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Add</a:t>
            </a:r>
            <a:r>
              <a:rPr lang="fr-FR" dirty="0"/>
              <a:t> new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smtClean="0"/>
              <a:t>panel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Add</a:t>
            </a:r>
            <a:r>
              <a:rPr lang="fr-FR" dirty="0" smtClean="0"/>
              <a:t> configuration </a:t>
            </a:r>
            <a:r>
              <a:rPr lang="fr-FR" dirty="0" err="1" smtClean="0"/>
              <a:t>templates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Add</a:t>
            </a:r>
            <a:r>
              <a:rPr lang="fr-FR" dirty="0" smtClean="0"/>
              <a:t> custom actions, batch </a:t>
            </a:r>
            <a:r>
              <a:rPr lang="fr-FR" dirty="0" err="1" smtClean="0"/>
              <a:t>operations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Customize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management (</a:t>
            </a:r>
            <a:r>
              <a:rPr lang="fr-FR" dirty="0" err="1" smtClean="0"/>
              <a:t>add</a:t>
            </a:r>
            <a:r>
              <a:rPr lang="fr-FR" dirty="0" smtClean="0"/>
              <a:t> / </a:t>
            </a:r>
            <a:r>
              <a:rPr lang="fr-FR" dirty="0" err="1" smtClean="0"/>
              <a:t>modify</a:t>
            </a:r>
            <a:r>
              <a:rPr lang="fr-FR" dirty="0" smtClean="0"/>
              <a:t> SNMP </a:t>
            </a:r>
            <a:r>
              <a:rPr lang="fr-FR" dirty="0" err="1" smtClean="0"/>
              <a:t>traps</a:t>
            </a:r>
            <a:r>
              <a:rPr lang="fr-FR" dirty="0" smtClean="0"/>
              <a:t> – </a:t>
            </a:r>
            <a:r>
              <a:rPr lang="fr-FR" dirty="0" err="1" smtClean="0"/>
              <a:t>Syslog</a:t>
            </a:r>
            <a:r>
              <a:rPr lang="fr-FR" dirty="0" smtClean="0"/>
              <a:t> messages,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automatic</a:t>
            </a:r>
            <a:r>
              <a:rPr lang="fr-FR" dirty="0" smtClean="0"/>
              <a:t> action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Add</a:t>
            </a:r>
            <a:r>
              <a:rPr lang="fr-FR" dirty="0" smtClean="0"/>
              <a:t> configuration management and / or vlan management for new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Add</a:t>
            </a:r>
            <a:r>
              <a:rPr lang="fr-FR" dirty="0" smtClean="0"/>
              <a:t> new report </a:t>
            </a:r>
            <a:r>
              <a:rPr lang="fr-FR" dirty="0" err="1" smtClean="0"/>
              <a:t>templates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/ scripts</a:t>
            </a:r>
          </a:p>
        </p:txBody>
      </p:sp>
    </p:spTree>
    <p:extLst>
      <p:ext uri="{BB962C8B-B14F-4D97-AF65-F5344CB8AC3E}">
        <p14:creationId xmlns:p14="http://schemas.microsoft.com/office/powerpoint/2010/main" val="76043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iAR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add</a:t>
            </a:r>
            <a:r>
              <a:rPr lang="fr-FR" dirty="0" smtClean="0"/>
              <a:t> custom report </a:t>
            </a:r>
            <a:r>
              <a:rPr lang="fr-FR" dirty="0" err="1" smtClean="0"/>
              <a:t>template</a:t>
            </a:r>
            <a:r>
              <a:rPr lang="fr-FR" dirty="0" smtClean="0"/>
              <a:t>: </a:t>
            </a:r>
            <a:r>
              <a:rPr lang="fr-FR" dirty="0" err="1" smtClean="0"/>
              <a:t>needs</a:t>
            </a:r>
            <a:r>
              <a:rPr lang="fr-FR" dirty="0" smtClean="0"/>
              <a:t> </a:t>
            </a:r>
            <a:r>
              <a:rPr lang="fr-FR" dirty="0" err="1" smtClean="0"/>
              <a:t>iAR</a:t>
            </a:r>
            <a:r>
              <a:rPr lang="fr-FR" dirty="0" smtClean="0"/>
              <a:t> module</a:t>
            </a:r>
          </a:p>
          <a:p>
            <a:r>
              <a:rPr lang="fr-FR" dirty="0" err="1" smtClean="0"/>
              <a:t>iAR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module </a:t>
            </a:r>
            <a:r>
              <a:rPr lang="fr-FR" dirty="0" err="1" smtClean="0"/>
              <a:t>based</a:t>
            </a:r>
            <a:r>
              <a:rPr lang="fr-FR" dirty="0" smtClean="0"/>
              <a:t> on Crystal Report</a:t>
            </a:r>
          </a:p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installed</a:t>
            </a:r>
            <a:r>
              <a:rPr lang="fr-FR" dirty="0" smtClean="0"/>
              <a:t> on </a:t>
            </a:r>
            <a:r>
              <a:rPr lang="fr-FR" dirty="0" err="1" smtClean="0"/>
              <a:t>any</a:t>
            </a:r>
            <a:r>
              <a:rPr lang="fr-FR" dirty="0" smtClean="0"/>
              <a:t> computer </a:t>
            </a:r>
            <a:r>
              <a:rPr lang="fr-FR" dirty="0" err="1" smtClean="0"/>
              <a:t>which</a:t>
            </a:r>
            <a:r>
              <a:rPr lang="fr-FR" dirty="0" smtClean="0"/>
              <a:t> has </a:t>
            </a:r>
            <a:r>
              <a:rPr lang="fr-FR" dirty="0" err="1" smtClean="0"/>
              <a:t>access</a:t>
            </a:r>
            <a:r>
              <a:rPr lang="fr-FR" dirty="0" smtClean="0"/>
              <a:t> to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 server</a:t>
            </a:r>
          </a:p>
          <a:p>
            <a:r>
              <a:rPr lang="fr-FR" dirty="0" err="1" smtClean="0"/>
              <a:t>Allow</a:t>
            </a:r>
            <a:r>
              <a:rPr lang="fr-FR" dirty="0" smtClean="0"/>
              <a:t> to </a:t>
            </a:r>
            <a:r>
              <a:rPr lang="fr-FR" dirty="0" err="1" smtClean="0"/>
              <a:t>connect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to the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 and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get</a:t>
            </a:r>
            <a:r>
              <a:rPr lang="fr-FR" dirty="0"/>
              <a:t> </a:t>
            </a:r>
            <a:r>
              <a:rPr lang="fr-FR" dirty="0" err="1" smtClean="0"/>
              <a:t>exactly</a:t>
            </a:r>
            <a:r>
              <a:rPr lang="fr-FR" dirty="0" smtClean="0"/>
              <a:t> the info </a:t>
            </a:r>
            <a:r>
              <a:rPr lang="fr-FR" dirty="0" err="1" smtClean="0"/>
              <a:t>needed</a:t>
            </a:r>
            <a:r>
              <a:rPr lang="fr-FR" dirty="0" smtClean="0"/>
              <a:t> (</a:t>
            </a:r>
            <a:r>
              <a:rPr lang="fr-FR" dirty="0" err="1" smtClean="0"/>
              <a:t>eventually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calculation</a:t>
            </a:r>
            <a:r>
              <a:rPr lang="fr-FR" dirty="0" smtClean="0"/>
              <a:t>, </a:t>
            </a:r>
            <a:r>
              <a:rPr lang="fr-FR" dirty="0" err="1" smtClean="0"/>
              <a:t>formatting</a:t>
            </a:r>
            <a:r>
              <a:rPr lang="fr-FR" dirty="0" smtClean="0"/>
              <a:t>, </a:t>
            </a:r>
            <a:r>
              <a:rPr lang="fr-FR" dirty="0" err="1" smtClean="0"/>
              <a:t>parsing</a:t>
            </a:r>
            <a:r>
              <a:rPr lang="fr-FR" dirty="0" smtClean="0"/>
              <a:t> …)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7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iAR</a:t>
            </a:r>
            <a:r>
              <a:rPr lang="fr-FR" dirty="0" smtClean="0"/>
              <a:t> – Quick </a:t>
            </a:r>
            <a:r>
              <a:rPr lang="fr-FR" dirty="0" err="1" smtClean="0"/>
              <a:t>start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having</a:t>
            </a:r>
            <a:r>
              <a:rPr lang="fr-FR" dirty="0" smtClean="0"/>
              <a:t> </a:t>
            </a:r>
            <a:r>
              <a:rPr lang="fr-FR" dirty="0" err="1" smtClean="0"/>
              <a:t>launched</a:t>
            </a:r>
            <a:r>
              <a:rPr lang="fr-FR" dirty="0" smtClean="0"/>
              <a:t> </a:t>
            </a:r>
            <a:r>
              <a:rPr lang="fr-FR" dirty="0" err="1" smtClean="0"/>
              <a:t>iAR</a:t>
            </a:r>
            <a:r>
              <a:rPr lang="fr-FR" dirty="0" smtClean="0"/>
              <a:t>: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connect</a:t>
            </a:r>
            <a:r>
              <a:rPr lang="fr-FR" dirty="0" smtClean="0"/>
              <a:t> to the DB and select the tables </a:t>
            </a:r>
            <a:r>
              <a:rPr lang="fr-FR" dirty="0" err="1" smtClean="0"/>
              <a:t>we’ll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441" y="2182670"/>
            <a:ext cx="4038600" cy="169068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256212" y="2017776"/>
            <a:ext cx="2090738" cy="22669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5"/>
          <a:srcRect r="13705" b="8812"/>
          <a:stretch/>
        </p:blipFill>
        <p:spPr>
          <a:xfrm>
            <a:off x="8166198" y="2017776"/>
            <a:ext cx="2257227" cy="282306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734851" y="4434516"/>
            <a:ext cx="3133459" cy="20345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195788" y="4626921"/>
            <a:ext cx="2971800" cy="184213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09441" y="2286000"/>
            <a:ext cx="150971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2" name="Straight Arrow Connector 11"/>
          <p:cNvCxnSpPr>
            <a:stCxn id="10" idx="6"/>
          </p:cNvCxnSpPr>
          <p:nvPr/>
        </p:nvCxnSpPr>
        <p:spPr>
          <a:xfrm>
            <a:off x="760412" y="2400300"/>
            <a:ext cx="4467037" cy="62771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94412" y="3124200"/>
            <a:ext cx="2071786" cy="104209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868310" y="4724400"/>
            <a:ext cx="1502702" cy="1143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167588" y="6245791"/>
            <a:ext cx="2962717" cy="11843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7792" y="5605887"/>
            <a:ext cx="670888" cy="523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…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70586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iAR</a:t>
            </a:r>
            <a:r>
              <a:rPr lang="fr-FR" dirty="0" smtClean="0"/>
              <a:t> – Quick </a:t>
            </a:r>
            <a:r>
              <a:rPr lang="fr-FR" dirty="0" err="1" smtClean="0"/>
              <a:t>start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part in </a:t>
            </a:r>
            <a:r>
              <a:rPr lang="fr-FR" dirty="0" err="1" smtClean="0"/>
              <a:t>iAR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Design: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built</a:t>
            </a:r>
            <a:r>
              <a:rPr lang="fr-FR" dirty="0" smtClean="0"/>
              <a:t> the report (put the info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pictures</a:t>
            </a:r>
            <a:r>
              <a:rPr lang="fr-FR" dirty="0" smtClean="0"/>
              <a:t>, background …)</a:t>
            </a:r>
          </a:p>
          <a:p>
            <a:pPr lvl="1"/>
            <a:r>
              <a:rPr lang="fr-FR" dirty="0" err="1" smtClean="0"/>
              <a:t>Preview</a:t>
            </a:r>
            <a:r>
              <a:rPr lang="fr-FR" dirty="0" smtClean="0"/>
              <a:t> (shows the </a:t>
            </a:r>
            <a:r>
              <a:rPr lang="fr-FR" dirty="0" err="1" smtClean="0"/>
              <a:t>result</a:t>
            </a:r>
            <a:r>
              <a:rPr lang="fr-FR" dirty="0" smtClean="0"/>
              <a:t> in live </a:t>
            </a:r>
            <a:r>
              <a:rPr lang="fr-FR" dirty="0" err="1" smtClean="0"/>
              <a:t>connecting</a:t>
            </a:r>
            <a:r>
              <a:rPr lang="fr-FR" dirty="0" smtClean="0"/>
              <a:t> to the DB)</a:t>
            </a:r>
            <a:endParaRPr lang="fr-FR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5612" y="3394753"/>
            <a:ext cx="4572000" cy="29352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399212" y="2934545"/>
            <a:ext cx="4725829" cy="3431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612" y="2971800"/>
            <a:ext cx="3124200" cy="422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Design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0998" y="2562306"/>
            <a:ext cx="3124200" cy="422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Preview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8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iAR</a:t>
            </a:r>
            <a:r>
              <a:rPr lang="fr-FR" dirty="0" smtClean="0"/>
              <a:t> – Quick Start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Can use formula for data to display and </a:t>
            </a:r>
            <a:r>
              <a:rPr lang="fr-FR" dirty="0" err="1" smtClean="0"/>
              <a:t>also</a:t>
            </a:r>
            <a:r>
              <a:rPr lang="fr-FR" dirty="0" smtClean="0"/>
              <a:t> for </a:t>
            </a:r>
            <a:r>
              <a:rPr lang="fr-FR" dirty="0" err="1" smtClean="0"/>
              <a:t>formatting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endParaRPr lang="fr-FR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3212" y="3276600"/>
            <a:ext cx="4572000" cy="298164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789612" y="3276600"/>
            <a:ext cx="5188574" cy="2981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612" y="2895600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Formating</a:t>
            </a:r>
            <a:r>
              <a:rPr lang="fr-FR" dirty="0" smtClean="0">
                <a:solidFill>
                  <a:srgbClr val="FF0000"/>
                </a:solidFill>
              </a:rPr>
              <a:t> Formula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3699" y="2873100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Formula Field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4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Importing</a:t>
            </a:r>
            <a:r>
              <a:rPr lang="fr-FR" dirty="0" smtClean="0"/>
              <a:t> in </a:t>
            </a:r>
            <a:r>
              <a:rPr lang="fr-FR" dirty="0" err="1" smtClean="0"/>
              <a:t>iMC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having</a:t>
            </a:r>
            <a:r>
              <a:rPr lang="fr-FR" dirty="0" smtClean="0"/>
              <a:t> </a:t>
            </a:r>
            <a:r>
              <a:rPr lang="fr-FR" dirty="0" err="1" smtClean="0"/>
              <a:t>saved</a:t>
            </a:r>
            <a:r>
              <a:rPr lang="fr-FR" dirty="0" smtClean="0"/>
              <a:t> the report </a:t>
            </a:r>
            <a:r>
              <a:rPr lang="fr-FR" dirty="0" err="1" smtClean="0"/>
              <a:t>template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import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iMC</a:t>
            </a:r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import an </a:t>
            </a:r>
            <a:r>
              <a:rPr lang="fr-FR" dirty="0" err="1" smtClean="0"/>
              <a:t>xml</a:t>
            </a:r>
            <a:r>
              <a:rPr lang="fr-FR" dirty="0" smtClean="0"/>
              <a:t> configuration file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in the </a:t>
            </a:r>
            <a:r>
              <a:rPr lang="fr-FR" dirty="0" err="1" smtClean="0"/>
              <a:t>template</a:t>
            </a:r>
            <a:r>
              <a:rPr lang="fr-FR" dirty="0" smtClean="0"/>
              <a:t> to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variables</a:t>
            </a:r>
            <a:endParaRPr lang="fr-FR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5612" y="2819400"/>
            <a:ext cx="3810000" cy="172593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42327" y="3453765"/>
            <a:ext cx="12192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29772" y="2705100"/>
            <a:ext cx="3427571" cy="172593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884719" y="2590800"/>
            <a:ext cx="2828925" cy="294798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189412" y="4711065"/>
            <a:ext cx="4253484" cy="172593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389812" y="3352800"/>
            <a:ext cx="304800" cy="100965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9980612" y="4711065"/>
            <a:ext cx="318569" cy="329565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7389812" y="6209825"/>
            <a:ext cx="304800" cy="24336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4" name="Straight Arrow Connector 13"/>
          <p:cNvCxnSpPr>
            <a:stCxn id="6" idx="6"/>
          </p:cNvCxnSpPr>
          <p:nvPr/>
        </p:nvCxnSpPr>
        <p:spPr>
          <a:xfrm flipV="1">
            <a:off x="3961527" y="3352800"/>
            <a:ext cx="868245" cy="21526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6"/>
          </p:cNvCxnSpPr>
          <p:nvPr/>
        </p:nvCxnSpPr>
        <p:spPr>
          <a:xfrm>
            <a:off x="7694612" y="3403283"/>
            <a:ext cx="1371600" cy="66151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321988" y="4875847"/>
            <a:ext cx="1658624" cy="6107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5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2" y="1752600"/>
            <a:ext cx="5791201" cy="153120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132012" y="3429000"/>
            <a:ext cx="2438400" cy="302958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627812" y="914400"/>
            <a:ext cx="4419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5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see</a:t>
            </a:r>
            <a:r>
              <a:rPr lang="fr-FR" dirty="0" smtClean="0"/>
              <a:t> more </a:t>
            </a:r>
            <a:r>
              <a:rPr lang="fr-FR" dirty="0" err="1" smtClean="0"/>
              <a:t>detailed</a:t>
            </a:r>
            <a:r>
              <a:rPr lang="fr-FR" dirty="0" smtClean="0"/>
              <a:t> instruction (and an </a:t>
            </a:r>
            <a:r>
              <a:rPr lang="fr-FR" dirty="0" err="1" smtClean="0"/>
              <a:t>example</a:t>
            </a:r>
            <a:r>
              <a:rPr lang="fr-FR" dirty="0" smtClean="0"/>
              <a:t>):</a:t>
            </a:r>
          </a:p>
          <a:p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94212" y="2743200"/>
          <a:ext cx="952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4" imgW="952200" imgH="685800" progId="Package">
                  <p:embed/>
                </p:oleObj>
              </mc:Choice>
              <mc:Fallback>
                <p:oleObj name="Packager Shell Object" showAsIcon="1" r:id="rId4" imgW="9522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4212" y="2743200"/>
                        <a:ext cx="952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2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Report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Bonus : </a:t>
            </a:r>
            <a:r>
              <a:rPr lang="fr-FR" dirty="0" err="1" smtClean="0"/>
              <a:t>iAR</a:t>
            </a:r>
            <a:r>
              <a:rPr lang="fr-FR" dirty="0" smtClean="0"/>
              <a:t> V2 </a:t>
            </a:r>
            <a:r>
              <a:rPr lang="fr-FR" dirty="0" smtClean="0">
                <a:solidFill>
                  <a:srgbClr val="F05332"/>
                </a:solidFill>
              </a:rPr>
              <a:t>(</a:t>
            </a:r>
            <a:r>
              <a:rPr lang="fr-FR" dirty="0" err="1" smtClean="0">
                <a:solidFill>
                  <a:srgbClr val="F05332"/>
                </a:solidFill>
              </a:rPr>
              <a:t>Available</a:t>
            </a:r>
            <a:r>
              <a:rPr lang="fr-FR" dirty="0" smtClean="0">
                <a:solidFill>
                  <a:srgbClr val="F05332"/>
                </a:solidFill>
              </a:rPr>
              <a:t> </a:t>
            </a:r>
            <a:r>
              <a:rPr lang="fr-FR" dirty="0" err="1" smtClean="0">
                <a:solidFill>
                  <a:srgbClr val="F05332"/>
                </a:solidFill>
              </a:rPr>
              <a:t>soon</a:t>
            </a:r>
            <a:r>
              <a:rPr lang="fr-FR" dirty="0" smtClean="0">
                <a:solidFill>
                  <a:srgbClr val="F05332"/>
                </a:solidFill>
              </a:rPr>
              <a:t>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iAR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JasperSoft</a:t>
            </a:r>
            <a:r>
              <a:rPr lang="fr-FR" dirty="0" smtClean="0"/>
              <a:t> </a:t>
            </a:r>
            <a:r>
              <a:rPr lang="fr-FR" dirty="0" err="1" smtClean="0"/>
              <a:t>instead</a:t>
            </a:r>
            <a:r>
              <a:rPr lang="fr-FR" dirty="0" smtClean="0"/>
              <a:t> of </a:t>
            </a:r>
            <a:r>
              <a:rPr lang="fr-FR" dirty="0" err="1" smtClean="0"/>
              <a:t>CrystalReport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" y="2209800"/>
            <a:ext cx="6185059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12" y="3710841"/>
            <a:ext cx="5394744" cy="293566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70012" y="5562600"/>
            <a:ext cx="4724400" cy="80162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89412" y="6248400"/>
            <a:ext cx="13716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05332"/>
                </a:solidFill>
              </a:rPr>
              <a:t>Preview</a:t>
            </a:r>
            <a:endParaRPr lang="en-US" dirty="0" err="1" smtClean="0">
              <a:solidFill>
                <a:srgbClr val="F053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7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Customize alarm management and Actions  (basic customization)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438529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err="1" smtClean="0"/>
              <a:t>RESTful</a:t>
            </a:r>
            <a:r>
              <a:rPr lang="fr-FR" dirty="0" smtClean="0"/>
              <a:t> API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to use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by </a:t>
            </a:r>
            <a:r>
              <a:rPr lang="fr-FR" dirty="0" err="1" smtClean="0"/>
              <a:t>using</a:t>
            </a:r>
            <a:r>
              <a:rPr lang="fr-FR" dirty="0" smtClean="0"/>
              <a:t> simple HTTP </a:t>
            </a:r>
            <a:r>
              <a:rPr lang="fr-FR" dirty="0" err="1" smtClean="0"/>
              <a:t>requests</a:t>
            </a:r>
            <a:endParaRPr lang="fr-FR" dirty="0" smtClean="0"/>
          </a:p>
          <a:p>
            <a:r>
              <a:rPr lang="fr-FR" dirty="0" err="1" smtClean="0"/>
              <a:t>Particular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represented</a:t>
            </a:r>
            <a:r>
              <a:rPr lang="fr-FR" dirty="0" smtClean="0"/>
              <a:t> by </a:t>
            </a:r>
            <a:r>
              <a:rPr lang="fr-FR" dirty="0" err="1" smtClean="0"/>
              <a:t>its</a:t>
            </a:r>
            <a:r>
              <a:rPr lang="fr-FR" dirty="0" smtClean="0"/>
              <a:t> URI</a:t>
            </a:r>
          </a:p>
          <a:p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logic</a:t>
            </a:r>
            <a:r>
              <a:rPr lang="fr-FR" dirty="0" smtClean="0"/>
              <a:t> for HTTP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GET to </a:t>
            </a:r>
            <a:r>
              <a:rPr lang="fr-FR" dirty="0" err="1" smtClean="0"/>
              <a:t>read</a:t>
            </a:r>
            <a:r>
              <a:rPr lang="fr-FR" dirty="0" smtClean="0"/>
              <a:t> values</a:t>
            </a:r>
          </a:p>
          <a:p>
            <a:pPr lvl="1"/>
            <a:r>
              <a:rPr lang="fr-FR" dirty="0" smtClean="0"/>
              <a:t>POST to </a:t>
            </a:r>
            <a:r>
              <a:rPr lang="fr-FR" dirty="0" err="1" smtClean="0"/>
              <a:t>write</a:t>
            </a:r>
            <a:r>
              <a:rPr lang="fr-FR" dirty="0" smtClean="0"/>
              <a:t> values</a:t>
            </a:r>
          </a:p>
          <a:p>
            <a:pPr lvl="1"/>
            <a:r>
              <a:rPr lang="fr-FR" dirty="0" smtClean="0"/>
              <a:t>PUT to </a:t>
            </a:r>
            <a:r>
              <a:rPr lang="fr-FR" dirty="0" err="1" smtClean="0"/>
              <a:t>modify</a:t>
            </a:r>
            <a:r>
              <a:rPr lang="fr-FR" dirty="0" smtClean="0"/>
              <a:t> values</a:t>
            </a:r>
          </a:p>
          <a:p>
            <a:pPr lvl="1"/>
            <a:r>
              <a:rPr lang="fr-FR" dirty="0" smtClean="0"/>
              <a:t>DELETE to </a:t>
            </a:r>
            <a:r>
              <a:rPr lang="fr-FR" dirty="0" err="1" smtClean="0"/>
              <a:t>delete</a:t>
            </a:r>
            <a:r>
              <a:rPr lang="fr-FR" dirty="0" smtClean="0"/>
              <a:t> values</a:t>
            </a:r>
          </a:p>
          <a:p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API calls </a:t>
            </a:r>
            <a:r>
              <a:rPr lang="fr-FR" dirty="0" err="1" smtClean="0"/>
              <a:t>accept</a:t>
            </a:r>
            <a:r>
              <a:rPr lang="fr-FR" dirty="0" smtClean="0"/>
              <a:t> input arguments to </a:t>
            </a:r>
            <a:r>
              <a:rPr lang="fr-FR" dirty="0" err="1" smtClean="0"/>
              <a:t>provide</a:t>
            </a:r>
            <a:r>
              <a:rPr lang="fr-FR" dirty="0" smtClean="0"/>
              <a:t> filtration, </a:t>
            </a:r>
            <a:r>
              <a:rPr lang="fr-FR" dirty="0" err="1" smtClean="0"/>
              <a:t>ordering</a:t>
            </a:r>
            <a:r>
              <a:rPr lang="fr-FR" dirty="0" smtClean="0"/>
              <a:t>, paging or </a:t>
            </a:r>
            <a:r>
              <a:rPr lang="fr-FR" dirty="0" err="1" smtClean="0"/>
              <a:t>grouping</a:t>
            </a:r>
            <a:endParaRPr lang="fr-FR" dirty="0" smtClean="0"/>
          </a:p>
          <a:p>
            <a:r>
              <a:rPr lang="fr-FR" dirty="0" err="1" smtClean="0"/>
              <a:t>Human</a:t>
            </a:r>
            <a:r>
              <a:rPr lang="fr-FR" dirty="0" smtClean="0"/>
              <a:t> </a:t>
            </a:r>
            <a:r>
              <a:rPr lang="fr-FR" dirty="0" err="1" smtClean="0"/>
              <a:t>readable</a:t>
            </a:r>
            <a:r>
              <a:rPr lang="fr-FR" dirty="0" smtClean="0"/>
              <a:t> data format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in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forms</a:t>
            </a:r>
            <a:r>
              <a:rPr lang="fr-FR" dirty="0" smtClean="0"/>
              <a:t> </a:t>
            </a:r>
            <a:r>
              <a:rPr lang="fr-FR" dirty="0" err="1" smtClean="0"/>
              <a:t>supported</a:t>
            </a:r>
            <a:r>
              <a:rPr lang="fr-FR" dirty="0" smtClean="0"/>
              <a:t> (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use </a:t>
            </a:r>
            <a:r>
              <a:rPr lang="fr-FR" dirty="0" err="1" smtClean="0"/>
              <a:t>either</a:t>
            </a:r>
            <a:r>
              <a:rPr lang="fr-FR" dirty="0" smtClean="0"/>
              <a:t> one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preference</a:t>
            </a:r>
            <a:r>
              <a:rPr lang="fr-FR" dirty="0" smtClean="0"/>
              <a:t>)</a:t>
            </a:r>
            <a:endParaRPr lang="fr-FR" dirty="0"/>
          </a:p>
          <a:p>
            <a:pPr lvl="1"/>
            <a:r>
              <a:rPr lang="fr-FR" dirty="0" smtClean="0"/>
              <a:t>XML structure</a:t>
            </a:r>
          </a:p>
          <a:p>
            <a:pPr lvl="1"/>
            <a:r>
              <a:rPr lang="fr-FR" dirty="0" smtClean="0"/>
              <a:t>JSON structure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71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How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 smtClean="0"/>
              <a:t>For </a:t>
            </a:r>
            <a:r>
              <a:rPr lang="fr-FR" b="1" dirty="0" err="1" smtClean="0"/>
              <a:t>many</a:t>
            </a:r>
            <a:r>
              <a:rPr lang="fr-FR" b="1" dirty="0" smtClean="0"/>
              <a:t> of the </a:t>
            </a:r>
            <a:r>
              <a:rPr lang="fr-FR" b="1" dirty="0" err="1" smtClean="0"/>
              <a:t>previous</a:t>
            </a:r>
            <a:r>
              <a:rPr lang="fr-FR" b="1" dirty="0" smtClean="0"/>
              <a:t> points: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need</a:t>
            </a:r>
            <a:r>
              <a:rPr lang="fr-FR" b="1" dirty="0" smtClean="0"/>
              <a:t> </a:t>
            </a:r>
            <a:r>
              <a:rPr lang="fr-FR" b="1" dirty="0" err="1" smtClean="0"/>
              <a:t>iMC</a:t>
            </a:r>
            <a:r>
              <a:rPr lang="fr-FR" b="1" dirty="0" smtClean="0"/>
              <a:t> base Platform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5720943" y="2209800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72877" y="2209800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260780" y="2213756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98812" y="2209800"/>
            <a:ext cx="2518914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03446" y="2209800"/>
            <a:ext cx="1086739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2151437" y="2221867"/>
            <a:ext cx="986990" cy="638016"/>
          </a:xfrm>
          <a:custGeom>
            <a:avLst/>
            <a:gdLst>
              <a:gd name="connsiteX0" fmla="*/ 0 w 1132497"/>
              <a:gd name="connsiteY0" fmla="*/ 63802 h 638016"/>
              <a:gd name="connsiteX1" fmla="*/ 18687 w 1132497"/>
              <a:gd name="connsiteY1" fmla="*/ 18687 h 638016"/>
              <a:gd name="connsiteX2" fmla="*/ 63802 w 1132497"/>
              <a:gd name="connsiteY2" fmla="*/ 0 h 638016"/>
              <a:gd name="connsiteX3" fmla="*/ 1068695 w 1132497"/>
              <a:gd name="connsiteY3" fmla="*/ 0 h 638016"/>
              <a:gd name="connsiteX4" fmla="*/ 1113810 w 1132497"/>
              <a:gd name="connsiteY4" fmla="*/ 18687 h 638016"/>
              <a:gd name="connsiteX5" fmla="*/ 1132497 w 1132497"/>
              <a:gd name="connsiteY5" fmla="*/ 63802 h 638016"/>
              <a:gd name="connsiteX6" fmla="*/ 1132497 w 1132497"/>
              <a:gd name="connsiteY6" fmla="*/ 574214 h 638016"/>
              <a:gd name="connsiteX7" fmla="*/ 1113810 w 1132497"/>
              <a:gd name="connsiteY7" fmla="*/ 619329 h 638016"/>
              <a:gd name="connsiteX8" fmla="*/ 1068695 w 1132497"/>
              <a:gd name="connsiteY8" fmla="*/ 638016 h 638016"/>
              <a:gd name="connsiteX9" fmla="*/ 63802 w 1132497"/>
              <a:gd name="connsiteY9" fmla="*/ 638016 h 638016"/>
              <a:gd name="connsiteX10" fmla="*/ 18687 w 1132497"/>
              <a:gd name="connsiteY10" fmla="*/ 619329 h 638016"/>
              <a:gd name="connsiteX11" fmla="*/ 0 w 1132497"/>
              <a:gd name="connsiteY11" fmla="*/ 574214 h 638016"/>
              <a:gd name="connsiteX12" fmla="*/ 0 w 1132497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2497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1068695" y="0"/>
                </a:lnTo>
                <a:cubicBezTo>
                  <a:pt x="1085616" y="0"/>
                  <a:pt x="1101845" y="6722"/>
                  <a:pt x="1113810" y="18687"/>
                </a:cubicBezTo>
                <a:cubicBezTo>
                  <a:pt x="1125775" y="30652"/>
                  <a:pt x="1132497" y="46881"/>
                  <a:pt x="1132497" y="63802"/>
                </a:cubicBezTo>
                <a:lnTo>
                  <a:pt x="1132497" y="574214"/>
                </a:lnTo>
                <a:cubicBezTo>
                  <a:pt x="1132497" y="591135"/>
                  <a:pt x="1125775" y="607364"/>
                  <a:pt x="1113810" y="619329"/>
                </a:cubicBezTo>
                <a:cubicBezTo>
                  <a:pt x="1101845" y="631294"/>
                  <a:pt x="1085616" y="638016"/>
                  <a:pt x="1068695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ault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136166" y="2905351"/>
            <a:ext cx="493303" cy="638016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49" tIns="45049" rIns="45049" bIns="45049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Alarms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648608" y="2903287"/>
            <a:ext cx="515698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Syslog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&amp; Trap Mgr</a:t>
            </a:r>
          </a:p>
        </p:txBody>
      </p:sp>
      <p:sp>
        <p:nvSpPr>
          <p:cNvPr id="59" name="Freeform 58"/>
          <p:cNvSpPr/>
          <p:nvPr/>
        </p:nvSpPr>
        <p:spPr>
          <a:xfrm>
            <a:off x="3233317" y="2221867"/>
            <a:ext cx="2441276" cy="638016"/>
          </a:xfrm>
          <a:custGeom>
            <a:avLst/>
            <a:gdLst>
              <a:gd name="connsiteX0" fmla="*/ 0 w 2617412"/>
              <a:gd name="connsiteY0" fmla="*/ 63802 h 638016"/>
              <a:gd name="connsiteX1" fmla="*/ 18687 w 2617412"/>
              <a:gd name="connsiteY1" fmla="*/ 18687 h 638016"/>
              <a:gd name="connsiteX2" fmla="*/ 63802 w 2617412"/>
              <a:gd name="connsiteY2" fmla="*/ 0 h 638016"/>
              <a:gd name="connsiteX3" fmla="*/ 2553610 w 2617412"/>
              <a:gd name="connsiteY3" fmla="*/ 0 h 638016"/>
              <a:gd name="connsiteX4" fmla="*/ 2598725 w 2617412"/>
              <a:gd name="connsiteY4" fmla="*/ 18687 h 638016"/>
              <a:gd name="connsiteX5" fmla="*/ 2617412 w 2617412"/>
              <a:gd name="connsiteY5" fmla="*/ 63802 h 638016"/>
              <a:gd name="connsiteX6" fmla="*/ 2617412 w 2617412"/>
              <a:gd name="connsiteY6" fmla="*/ 574214 h 638016"/>
              <a:gd name="connsiteX7" fmla="*/ 2598725 w 2617412"/>
              <a:gd name="connsiteY7" fmla="*/ 619329 h 638016"/>
              <a:gd name="connsiteX8" fmla="*/ 2553610 w 2617412"/>
              <a:gd name="connsiteY8" fmla="*/ 638016 h 638016"/>
              <a:gd name="connsiteX9" fmla="*/ 63802 w 2617412"/>
              <a:gd name="connsiteY9" fmla="*/ 638016 h 638016"/>
              <a:gd name="connsiteX10" fmla="*/ 18687 w 2617412"/>
              <a:gd name="connsiteY10" fmla="*/ 619329 h 638016"/>
              <a:gd name="connsiteX11" fmla="*/ 0 w 2617412"/>
              <a:gd name="connsiteY11" fmla="*/ 574214 h 638016"/>
              <a:gd name="connsiteX12" fmla="*/ 0 w 2617412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7412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2553610" y="0"/>
                </a:lnTo>
                <a:cubicBezTo>
                  <a:pt x="2570531" y="0"/>
                  <a:pt x="2586760" y="6722"/>
                  <a:pt x="2598725" y="18687"/>
                </a:cubicBezTo>
                <a:cubicBezTo>
                  <a:pt x="2610690" y="30652"/>
                  <a:pt x="2617412" y="46881"/>
                  <a:pt x="2617412" y="63802"/>
                </a:cubicBezTo>
                <a:lnTo>
                  <a:pt x="2617412" y="574214"/>
                </a:lnTo>
                <a:cubicBezTo>
                  <a:pt x="2617412" y="591135"/>
                  <a:pt x="2610690" y="607364"/>
                  <a:pt x="2598725" y="619329"/>
                </a:cubicBezTo>
                <a:cubicBezTo>
                  <a:pt x="2586760" y="631294"/>
                  <a:pt x="2570531" y="638016"/>
                  <a:pt x="2553610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onfiguration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41949" y="2903287"/>
            <a:ext cx="995243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Intelligent Configuration Center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263262" y="2903287"/>
            <a:ext cx="712399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Compliance Center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001732" y="2903287"/>
            <a:ext cx="664234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VLAN &amp; ACL Manager</a:t>
            </a:r>
          </a:p>
        </p:txBody>
      </p:sp>
      <p:sp>
        <p:nvSpPr>
          <p:cNvPr id="63" name="Freeform 62"/>
          <p:cNvSpPr/>
          <p:nvPr/>
        </p:nvSpPr>
        <p:spPr>
          <a:xfrm>
            <a:off x="5763471" y="2221867"/>
            <a:ext cx="1053955" cy="638016"/>
          </a:xfrm>
          <a:custGeom>
            <a:avLst/>
            <a:gdLst>
              <a:gd name="connsiteX0" fmla="*/ 0 w 1017688"/>
              <a:gd name="connsiteY0" fmla="*/ 63802 h 638016"/>
              <a:gd name="connsiteX1" fmla="*/ 18687 w 1017688"/>
              <a:gd name="connsiteY1" fmla="*/ 18687 h 638016"/>
              <a:gd name="connsiteX2" fmla="*/ 63802 w 1017688"/>
              <a:gd name="connsiteY2" fmla="*/ 0 h 638016"/>
              <a:gd name="connsiteX3" fmla="*/ 953886 w 1017688"/>
              <a:gd name="connsiteY3" fmla="*/ 0 h 638016"/>
              <a:gd name="connsiteX4" fmla="*/ 999001 w 1017688"/>
              <a:gd name="connsiteY4" fmla="*/ 18687 h 638016"/>
              <a:gd name="connsiteX5" fmla="*/ 1017688 w 1017688"/>
              <a:gd name="connsiteY5" fmla="*/ 63802 h 638016"/>
              <a:gd name="connsiteX6" fmla="*/ 1017688 w 1017688"/>
              <a:gd name="connsiteY6" fmla="*/ 574214 h 638016"/>
              <a:gd name="connsiteX7" fmla="*/ 999001 w 1017688"/>
              <a:gd name="connsiteY7" fmla="*/ 619329 h 638016"/>
              <a:gd name="connsiteX8" fmla="*/ 953886 w 1017688"/>
              <a:gd name="connsiteY8" fmla="*/ 638016 h 638016"/>
              <a:gd name="connsiteX9" fmla="*/ 63802 w 1017688"/>
              <a:gd name="connsiteY9" fmla="*/ 638016 h 638016"/>
              <a:gd name="connsiteX10" fmla="*/ 18687 w 1017688"/>
              <a:gd name="connsiteY10" fmla="*/ 619329 h 638016"/>
              <a:gd name="connsiteX11" fmla="*/ 0 w 1017688"/>
              <a:gd name="connsiteY11" fmla="*/ 574214 h 638016"/>
              <a:gd name="connsiteX12" fmla="*/ 0 w 1017688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688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53886" y="0"/>
                </a:lnTo>
                <a:cubicBezTo>
                  <a:pt x="970807" y="0"/>
                  <a:pt x="987036" y="6722"/>
                  <a:pt x="999001" y="18687"/>
                </a:cubicBezTo>
                <a:cubicBezTo>
                  <a:pt x="1010966" y="30652"/>
                  <a:pt x="1017688" y="46881"/>
                  <a:pt x="1017688" y="63802"/>
                </a:cubicBezTo>
                <a:lnTo>
                  <a:pt x="1017688" y="574214"/>
                </a:lnTo>
                <a:cubicBezTo>
                  <a:pt x="1017688" y="591135"/>
                  <a:pt x="1010966" y="607364"/>
                  <a:pt x="999001" y="619329"/>
                </a:cubicBezTo>
                <a:cubicBezTo>
                  <a:pt x="987036" y="631294"/>
                  <a:pt x="970807" y="638016"/>
                  <a:pt x="953886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2027" tIns="72027" rIns="72027" bIns="72027" numCol="1" spcCol="127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ccounting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23622" y="2903287"/>
            <a:ext cx="1243584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Network Assets</a:t>
            </a:r>
          </a:p>
        </p:txBody>
      </p:sp>
      <p:sp>
        <p:nvSpPr>
          <p:cNvPr id="65" name="Freeform 64"/>
          <p:cNvSpPr/>
          <p:nvPr/>
        </p:nvSpPr>
        <p:spPr>
          <a:xfrm>
            <a:off x="6964960" y="2221867"/>
            <a:ext cx="1180214" cy="638016"/>
          </a:xfrm>
          <a:custGeom>
            <a:avLst/>
            <a:gdLst>
              <a:gd name="connsiteX0" fmla="*/ 0 w 1038600"/>
              <a:gd name="connsiteY0" fmla="*/ 63802 h 638016"/>
              <a:gd name="connsiteX1" fmla="*/ 18687 w 1038600"/>
              <a:gd name="connsiteY1" fmla="*/ 18687 h 638016"/>
              <a:gd name="connsiteX2" fmla="*/ 63802 w 1038600"/>
              <a:gd name="connsiteY2" fmla="*/ 0 h 638016"/>
              <a:gd name="connsiteX3" fmla="*/ 974798 w 1038600"/>
              <a:gd name="connsiteY3" fmla="*/ 0 h 638016"/>
              <a:gd name="connsiteX4" fmla="*/ 1019913 w 1038600"/>
              <a:gd name="connsiteY4" fmla="*/ 18687 h 638016"/>
              <a:gd name="connsiteX5" fmla="*/ 1038600 w 1038600"/>
              <a:gd name="connsiteY5" fmla="*/ 63802 h 638016"/>
              <a:gd name="connsiteX6" fmla="*/ 1038600 w 1038600"/>
              <a:gd name="connsiteY6" fmla="*/ 574214 h 638016"/>
              <a:gd name="connsiteX7" fmla="*/ 1019913 w 1038600"/>
              <a:gd name="connsiteY7" fmla="*/ 619329 h 638016"/>
              <a:gd name="connsiteX8" fmla="*/ 974798 w 1038600"/>
              <a:gd name="connsiteY8" fmla="*/ 638016 h 638016"/>
              <a:gd name="connsiteX9" fmla="*/ 63802 w 1038600"/>
              <a:gd name="connsiteY9" fmla="*/ 638016 h 638016"/>
              <a:gd name="connsiteX10" fmla="*/ 18687 w 1038600"/>
              <a:gd name="connsiteY10" fmla="*/ 619329 h 638016"/>
              <a:gd name="connsiteX11" fmla="*/ 0 w 1038600"/>
              <a:gd name="connsiteY11" fmla="*/ 574214 h 638016"/>
              <a:gd name="connsiteX12" fmla="*/ 0 w 1038600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8600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74798" y="0"/>
                </a:lnTo>
                <a:cubicBezTo>
                  <a:pt x="991719" y="0"/>
                  <a:pt x="1007948" y="6722"/>
                  <a:pt x="1019913" y="18687"/>
                </a:cubicBezTo>
                <a:cubicBezTo>
                  <a:pt x="1031878" y="30652"/>
                  <a:pt x="1038600" y="46881"/>
                  <a:pt x="1038600" y="63802"/>
                </a:cubicBezTo>
                <a:lnTo>
                  <a:pt x="1038600" y="574214"/>
                </a:lnTo>
                <a:cubicBezTo>
                  <a:pt x="1038600" y="591135"/>
                  <a:pt x="1031878" y="607364"/>
                  <a:pt x="1019913" y="619329"/>
                </a:cubicBezTo>
                <a:cubicBezTo>
                  <a:pt x="1007948" y="631294"/>
                  <a:pt x="991719" y="638016"/>
                  <a:pt x="974798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64407" tIns="64407" rIns="64407" bIns="64407" numCol="1" spcCol="1270" anchor="ctr" anchorCtr="0">
            <a:noAutofit/>
          </a:bodyPr>
          <a:lstStyle/>
          <a:p>
            <a:pPr marL="0" marR="0" lvl="0" indent="0" algn="ctr" defTabSz="533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P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erformance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80333" y="2903287"/>
            <a:ext cx="66751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none" lIns="36576" tIns="0" rIns="0" bIns="0" numCol="1" spcCol="1270" anchor="ctr" anchorCtr="0">
            <a:noAutofit/>
          </a:bodyPr>
          <a:lstStyle/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Performance </a:t>
            </a:r>
          </a:p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665567" y="2903287"/>
            <a:ext cx="56140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Virtual Network Mgmt</a:t>
            </a:r>
          </a:p>
        </p:txBody>
      </p:sp>
      <p:sp>
        <p:nvSpPr>
          <p:cNvPr id="68" name="Freeform 67"/>
          <p:cNvSpPr/>
          <p:nvPr/>
        </p:nvSpPr>
        <p:spPr>
          <a:xfrm>
            <a:off x="8304055" y="2221867"/>
            <a:ext cx="1181821" cy="638016"/>
          </a:xfrm>
          <a:custGeom>
            <a:avLst/>
            <a:gdLst>
              <a:gd name="connsiteX0" fmla="*/ 0 w 1017688"/>
              <a:gd name="connsiteY0" fmla="*/ 63802 h 638016"/>
              <a:gd name="connsiteX1" fmla="*/ 18687 w 1017688"/>
              <a:gd name="connsiteY1" fmla="*/ 18687 h 638016"/>
              <a:gd name="connsiteX2" fmla="*/ 63802 w 1017688"/>
              <a:gd name="connsiteY2" fmla="*/ 0 h 638016"/>
              <a:gd name="connsiteX3" fmla="*/ 953886 w 1017688"/>
              <a:gd name="connsiteY3" fmla="*/ 0 h 638016"/>
              <a:gd name="connsiteX4" fmla="*/ 999001 w 1017688"/>
              <a:gd name="connsiteY4" fmla="*/ 18687 h 638016"/>
              <a:gd name="connsiteX5" fmla="*/ 1017688 w 1017688"/>
              <a:gd name="connsiteY5" fmla="*/ 63802 h 638016"/>
              <a:gd name="connsiteX6" fmla="*/ 1017688 w 1017688"/>
              <a:gd name="connsiteY6" fmla="*/ 574214 h 638016"/>
              <a:gd name="connsiteX7" fmla="*/ 999001 w 1017688"/>
              <a:gd name="connsiteY7" fmla="*/ 619329 h 638016"/>
              <a:gd name="connsiteX8" fmla="*/ 953886 w 1017688"/>
              <a:gd name="connsiteY8" fmla="*/ 638016 h 638016"/>
              <a:gd name="connsiteX9" fmla="*/ 63802 w 1017688"/>
              <a:gd name="connsiteY9" fmla="*/ 638016 h 638016"/>
              <a:gd name="connsiteX10" fmla="*/ 18687 w 1017688"/>
              <a:gd name="connsiteY10" fmla="*/ 619329 h 638016"/>
              <a:gd name="connsiteX11" fmla="*/ 0 w 1017688"/>
              <a:gd name="connsiteY11" fmla="*/ 574214 h 638016"/>
              <a:gd name="connsiteX12" fmla="*/ 0 w 1017688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688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53886" y="0"/>
                </a:lnTo>
                <a:cubicBezTo>
                  <a:pt x="970807" y="0"/>
                  <a:pt x="987036" y="6722"/>
                  <a:pt x="999001" y="18687"/>
                </a:cubicBezTo>
                <a:cubicBezTo>
                  <a:pt x="1010966" y="30652"/>
                  <a:pt x="1017688" y="46881"/>
                  <a:pt x="1017688" y="63802"/>
                </a:cubicBezTo>
                <a:lnTo>
                  <a:pt x="1017688" y="574214"/>
                </a:lnTo>
                <a:cubicBezTo>
                  <a:pt x="1017688" y="591135"/>
                  <a:pt x="1010966" y="607364"/>
                  <a:pt x="999001" y="619329"/>
                </a:cubicBezTo>
                <a:cubicBezTo>
                  <a:pt x="987036" y="631294"/>
                  <a:pt x="970807" y="638016"/>
                  <a:pt x="953886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ecurity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50333" y="2903287"/>
            <a:ext cx="126187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Security Control Center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293073" y="2861123"/>
            <a:ext cx="8321040" cy="648"/>
          </a:xfrm>
          <a:prstGeom prst="line">
            <a:avLst/>
          </a:prstGeom>
          <a:noFill/>
          <a:ln w="19050" cap="flat" cmpd="sng" algn="ctr">
            <a:solidFill>
              <a:srgbClr val="0096D6"/>
            </a:solidFill>
            <a:prstDash val="lgDash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1293073" y="3792392"/>
            <a:ext cx="8321040" cy="1506"/>
          </a:xfrm>
          <a:prstGeom prst="line">
            <a:avLst/>
          </a:prstGeom>
          <a:noFill/>
          <a:ln w="19050" cap="flat" cmpd="sng" algn="ctr">
            <a:solidFill>
              <a:srgbClr val="0096D6"/>
            </a:solidFill>
            <a:prstDash val="lgDash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257868" y="2316706"/>
            <a:ext cx="80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FCAPS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57868" y="2866814"/>
            <a:ext cx="90110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IMC Platform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57868" y="3821000"/>
            <a:ext cx="90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Add-On Modules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07924" y="4451972"/>
            <a:ext cx="493776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Remote Site Manager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707032" y="4451972"/>
            <a:ext cx="493776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ConnectManager</a:t>
            </a:r>
            <a:endParaRPr kumimoji="0" lang="en-US" sz="8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30566" y="445197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Service Health Manager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631071" y="383650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App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Perform.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067318" y="445197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Intelligent Analysis Reporter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795301" y="3836502"/>
            <a:ext cx="545288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User Behavior Analyzer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368276" y="3836502"/>
            <a:ext cx="54864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Service Oper</a:t>
            </a:r>
          </a:p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32647" y="3836502"/>
            <a:ext cx="574158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Network Traffic Analyzer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260261" y="383650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User Access Manager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885984" y="383650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Endpoint Admission Defense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228103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Branch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Intelli</a:t>
            </a: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.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 System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563275" y="445197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TACACS+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Authent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229466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IPSec VPN Mgr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719377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MPLS VPN Mgr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207924" y="3836502"/>
            <a:ext cx="478725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Wireless Services Mgr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18855" y="3836502"/>
            <a:ext cx="48528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QoS Mgr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030733" y="445197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vMon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166623" y="3585103"/>
            <a:ext cx="7315200" cy="161365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Extended API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730761" y="4451972"/>
            <a:ext cx="466344" cy="594360"/>
          </a:xfrm>
          <a:prstGeom prst="rect">
            <a:avLst/>
          </a:prstGeom>
          <a:solidFill>
            <a:srgbClr val="0096D6"/>
          </a:solidFill>
          <a:ln w="9525" cap="flat" cmpd="sng" algn="ctr">
            <a:solidFill>
              <a:srgbClr val="0096D6"/>
            </a:solidFill>
            <a:prstDash val="solid"/>
          </a:ln>
          <a:effectLst/>
        </p:spPr>
        <p:txBody>
          <a:bodyPr spcFirstLastPara="0" vert="horz" wrap="square" lIns="0" tIns="47792" rIns="0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Resource Automate Manager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635637" y="5063291"/>
            <a:ext cx="57912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SDN Manager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224337" y="445197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47792" rIns="0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Fabric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34569" y="5062071"/>
            <a:ext cx="57912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UC Health</a:t>
            </a:r>
          </a:p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57967" y="2859883"/>
            <a:ext cx="7694045" cy="72522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807667" y="2945023"/>
            <a:ext cx="1133352" cy="64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1 / 2 / 3 / 4 / 5 / 6 / 7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28925" y="4430862"/>
            <a:ext cx="675087" cy="631209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942012" y="5120640"/>
            <a:ext cx="875414" cy="474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8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57967" y="2859883"/>
            <a:ext cx="7694045" cy="886585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807667" y="3585103"/>
            <a:ext cx="325345" cy="3093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9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6" grpId="0"/>
      <p:bldP spid="6" grpId="1"/>
      <p:bldP spid="7" grpId="0" animBg="1"/>
      <p:bldP spid="7" grpId="1" animBg="1"/>
      <p:bldP spid="8" grpId="0"/>
      <p:bldP spid="8" grpId="1"/>
      <p:bldP spid="9" grpId="0" animBg="1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live documentation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Online documentation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4646771" cy="4419601"/>
          </a:xfrm>
        </p:spPr>
        <p:txBody>
          <a:bodyPr/>
          <a:lstStyle/>
          <a:p>
            <a:r>
              <a:rPr lang="fr-FR" dirty="0"/>
              <a:t>Accessible at </a:t>
            </a:r>
            <a:r>
              <a:rPr lang="fr-FR" dirty="0" smtClean="0">
                <a:hlinkClick r:id="rId3"/>
              </a:rPr>
              <a:t>http://myip:8080/imcrs</a:t>
            </a:r>
            <a:endParaRPr lang="fr-FR" dirty="0" smtClean="0"/>
          </a:p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API calls and </a:t>
            </a:r>
            <a:r>
              <a:rPr lang="fr-FR" dirty="0" err="1" smtClean="0"/>
              <a:t>try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right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interface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1676400"/>
            <a:ext cx="5607837" cy="3753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4000" t="10232" r="28509" b="55348"/>
          <a:stretch/>
        </p:blipFill>
        <p:spPr>
          <a:xfrm>
            <a:off x="2589212" y="3553016"/>
            <a:ext cx="418957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2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live documentation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Online user Guide / </a:t>
            </a:r>
            <a:r>
              <a:rPr lang="fr-FR" dirty="0" err="1" smtClean="0"/>
              <a:t>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Click User Guide to </a:t>
            </a:r>
            <a:r>
              <a:rPr lang="fr-FR" dirty="0" err="1" smtClean="0"/>
              <a:t>get</a:t>
            </a:r>
            <a:r>
              <a:rPr lang="fr-FR" dirty="0" smtClean="0"/>
              <a:t> code </a:t>
            </a:r>
            <a:r>
              <a:rPr lang="fr-FR" dirty="0" err="1" smtClean="0"/>
              <a:t>examples</a:t>
            </a:r>
            <a:r>
              <a:rPr lang="fr-FR" dirty="0" smtClean="0"/>
              <a:t> for </a:t>
            </a:r>
            <a:r>
              <a:rPr lang="fr-FR" dirty="0" err="1" smtClean="0"/>
              <a:t>popular</a:t>
            </a:r>
            <a:r>
              <a:rPr lang="fr-FR" dirty="0" smtClean="0"/>
              <a:t> </a:t>
            </a:r>
            <a:r>
              <a:rPr lang="fr-FR" dirty="0" err="1" smtClean="0"/>
              <a:t>platforms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Apache web </a:t>
            </a:r>
            <a:r>
              <a:rPr lang="fr-FR" dirty="0" err="1" smtClean="0"/>
              <a:t>app</a:t>
            </a:r>
            <a:r>
              <a:rPr lang="fr-FR" dirty="0" smtClean="0"/>
              <a:t>, Android SDK or Python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2340576"/>
            <a:ext cx="7734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History</a:t>
            </a:r>
            <a:r>
              <a:rPr lang="fr-FR" dirty="0"/>
              <a:t> </a:t>
            </a:r>
            <a:r>
              <a:rPr lang="fr-FR" dirty="0" smtClean="0"/>
              <a:t>Access Log in GUI listing </a:t>
            </a:r>
            <a:r>
              <a:rPr lang="fr-FR" dirty="0" err="1" smtClean="0"/>
              <a:t>known</a:t>
            </a:r>
            <a:r>
              <a:rPr lang="fr-FR" smtClean="0"/>
              <a:t> clients, </a:t>
            </a:r>
            <a:r>
              <a:rPr lang="fr-FR" dirty="0" err="1" smtClean="0"/>
              <a:t>their</a:t>
            </a:r>
            <a:r>
              <a:rPr lang="fr-FR" dirty="0" smtClean="0"/>
              <a:t> positions, </a:t>
            </a:r>
            <a:r>
              <a:rPr lang="fr-FR" dirty="0" err="1" smtClean="0"/>
              <a:t>connecting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, VLAN, time, …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7" y="2195547"/>
            <a:ext cx="10658475" cy="41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11123771" cy="4419601"/>
          </a:xfrm>
        </p:spPr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gather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data via </a:t>
            </a:r>
            <a:r>
              <a:rPr lang="fr-FR" dirty="0" err="1" smtClean="0"/>
              <a:t>eAPI</a:t>
            </a:r>
            <a:endParaRPr lang="fr-FR" dirty="0" smtClean="0"/>
          </a:p>
          <a:p>
            <a:r>
              <a:rPr lang="fr-FR" dirty="0" err="1" smtClean="0"/>
              <a:t>Locate</a:t>
            </a:r>
            <a:r>
              <a:rPr lang="fr-FR" dirty="0" smtClean="0"/>
              <a:t> </a:t>
            </a:r>
            <a:r>
              <a:rPr lang="fr-FR" dirty="0" err="1" smtClean="0"/>
              <a:t>proper</a:t>
            </a:r>
            <a:r>
              <a:rPr lang="fr-FR" dirty="0" smtClean="0"/>
              <a:t> API URI call</a:t>
            </a:r>
          </a:p>
          <a:p>
            <a:r>
              <a:rPr lang="fr-FR" dirty="0" smtClean="0"/>
              <a:t>Note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just</a:t>
            </a:r>
            <a:r>
              <a:rPr lang="fr-FR" dirty="0" smtClean="0"/>
              <a:t> for </a:t>
            </a:r>
            <a:r>
              <a:rPr lang="fr-FR" dirty="0" err="1" smtClean="0"/>
              <a:t>reading</a:t>
            </a:r>
            <a:r>
              <a:rPr lang="fr-FR" dirty="0" smtClean="0"/>
              <a:t> data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GET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3048000"/>
            <a:ext cx="10665637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6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6015037" cy="4419601"/>
          </a:xfrm>
        </p:spPr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data model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returned</a:t>
            </a:r>
            <a:endParaRPr lang="fr-FR" dirty="0" smtClean="0"/>
          </a:p>
          <a:p>
            <a:r>
              <a:rPr lang="fr-FR" dirty="0" smtClean="0"/>
              <a:t>Fields are </a:t>
            </a:r>
            <a:r>
              <a:rPr lang="fr-FR" dirty="0" err="1" smtClean="0"/>
              <a:t>usually</a:t>
            </a:r>
            <a:r>
              <a:rPr lang="fr-FR" dirty="0" smtClean="0"/>
              <a:t> self </a:t>
            </a:r>
            <a:r>
              <a:rPr lang="fr-FR" dirty="0" err="1" smtClean="0"/>
              <a:t>explanatory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914400"/>
            <a:ext cx="3881438" cy="53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6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4875371" cy="4419601"/>
          </a:xfrm>
        </p:spPr>
        <p:txBody>
          <a:bodyPr/>
          <a:lstStyle/>
          <a:p>
            <a:r>
              <a:rPr lang="fr-FR" dirty="0" err="1" smtClean="0"/>
              <a:t>Response</a:t>
            </a:r>
            <a:r>
              <a:rPr lang="fr-FR" dirty="0" smtClean="0"/>
              <a:t> content header </a:t>
            </a:r>
            <a:r>
              <a:rPr lang="fr-FR" dirty="0" err="1" smtClean="0"/>
              <a:t>defines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data structure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expect</a:t>
            </a:r>
            <a:r>
              <a:rPr lang="fr-FR" dirty="0" smtClean="0"/>
              <a:t> as output – XML or JSON</a:t>
            </a:r>
          </a:p>
          <a:p>
            <a:r>
              <a:rPr lang="fr-FR" dirty="0" smtClean="0"/>
              <a:t>GET </a:t>
            </a:r>
            <a:r>
              <a:rPr lang="fr-FR" dirty="0" err="1" smtClean="0"/>
              <a:t>accepts</a:t>
            </a:r>
            <a:r>
              <a:rPr lang="fr-FR" dirty="0" smtClean="0"/>
              <a:t> argument </a:t>
            </a:r>
            <a:r>
              <a:rPr lang="fr-FR" dirty="0" err="1" smtClean="0"/>
              <a:t>listed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allowing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to 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for </a:t>
            </a:r>
            <a:r>
              <a:rPr lang="fr-FR" dirty="0" err="1" smtClean="0"/>
              <a:t>specific</a:t>
            </a:r>
            <a:r>
              <a:rPr lang="fr-FR" dirty="0" smtClean="0"/>
              <a:t> MAC, IP, 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terminals</a:t>
            </a:r>
            <a:r>
              <a:rPr lang="fr-FR" dirty="0" smtClean="0"/>
              <a:t> </a:t>
            </a:r>
            <a:r>
              <a:rPr lang="fr-FR" dirty="0" err="1" smtClean="0"/>
              <a:t>connect</a:t>
            </a:r>
            <a:r>
              <a:rPr lang="fr-FR" dirty="0" smtClean="0"/>
              <a:t> to </a:t>
            </a:r>
            <a:r>
              <a:rPr lang="fr-FR" dirty="0" err="1" smtClean="0"/>
              <a:t>particular</a:t>
            </a:r>
            <a:r>
              <a:rPr lang="fr-FR" dirty="0" smtClean="0"/>
              <a:t> switch or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VLAN</a:t>
            </a:r>
          </a:p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paging </a:t>
            </a:r>
            <a:r>
              <a:rPr lang="fr-FR" dirty="0" err="1" smtClean="0"/>
              <a:t>capability</a:t>
            </a:r>
            <a:r>
              <a:rPr lang="fr-FR" dirty="0" smtClean="0"/>
              <a:t> </a:t>
            </a:r>
            <a:r>
              <a:rPr lang="fr-FR" dirty="0" err="1" smtClean="0"/>
              <a:t>implemented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limit</a:t>
            </a:r>
            <a:r>
              <a:rPr lang="fr-FR" dirty="0" smtClean="0"/>
              <a:t> size of </a:t>
            </a:r>
            <a:r>
              <a:rPr lang="fr-FR" dirty="0" err="1" smtClean="0"/>
              <a:t>response</a:t>
            </a:r>
            <a:r>
              <a:rPr lang="fr-FR" dirty="0" smtClean="0"/>
              <a:t> to </a:t>
            </a:r>
            <a:r>
              <a:rPr lang="fr-FR" dirty="0" err="1" smtClean="0"/>
              <a:t>gather</a:t>
            </a:r>
            <a:r>
              <a:rPr lang="fr-FR" dirty="0" smtClean="0"/>
              <a:t> data in multiple calls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request</a:t>
            </a:r>
            <a:r>
              <a:rPr lang="fr-FR" dirty="0" smtClean="0"/>
              <a:t> </a:t>
            </a:r>
            <a:r>
              <a:rPr lang="fr-FR" dirty="0" err="1" smtClean="0"/>
              <a:t>start</a:t>
            </a:r>
            <a:r>
              <a:rPr lang="fr-FR" dirty="0" smtClean="0"/>
              <a:t>=0 size=10 for first page, </a:t>
            </a:r>
            <a:r>
              <a:rPr lang="fr-FR" dirty="0" err="1" smtClean="0"/>
              <a:t>start</a:t>
            </a:r>
            <a:r>
              <a:rPr lang="fr-FR" dirty="0" smtClean="0"/>
              <a:t>=10 size=10 for </a:t>
            </a:r>
            <a:r>
              <a:rPr lang="fr-FR" dirty="0" err="1" smtClean="0"/>
              <a:t>next</a:t>
            </a:r>
            <a:r>
              <a:rPr lang="fr-FR" dirty="0" smtClean="0"/>
              <a:t> page etc.)</a:t>
            </a:r>
          </a:p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ordering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endParaRPr lang="fr-FR" dirty="0"/>
          </a:p>
          <a:p>
            <a:r>
              <a:rPr lang="fr-FR" dirty="0" err="1" smtClean="0"/>
              <a:t>Optionaly</a:t>
            </a:r>
            <a:r>
              <a:rPr lang="fr-FR" dirty="0" smtClean="0"/>
              <a:t> </a:t>
            </a:r>
            <a:r>
              <a:rPr lang="fr-FR" dirty="0" err="1" smtClean="0"/>
              <a:t>instead</a:t>
            </a:r>
            <a:r>
              <a:rPr lang="fr-FR" dirty="0" smtClean="0"/>
              <a:t> of records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just</a:t>
            </a:r>
            <a:r>
              <a:rPr lang="fr-FR" dirty="0" smtClean="0"/>
              <a:t> total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matching</a:t>
            </a:r>
            <a:r>
              <a:rPr lang="fr-FR" dirty="0" smtClean="0"/>
              <a:t> entries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2" y="695567"/>
            <a:ext cx="5885664" cy="54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29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4875371" cy="4419601"/>
          </a:xfrm>
        </p:spPr>
        <p:txBody>
          <a:bodyPr/>
          <a:lstStyle/>
          <a:p>
            <a:r>
              <a:rPr lang="fr-FR" dirty="0" smtClean="0"/>
              <a:t>Live documentation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print</a:t>
            </a:r>
            <a:r>
              <a:rPr lang="fr-FR" dirty="0" smtClean="0"/>
              <a:t> </a:t>
            </a:r>
            <a:r>
              <a:rPr lang="fr-FR" dirty="0" err="1" smtClean="0"/>
              <a:t>actual</a:t>
            </a:r>
            <a:r>
              <a:rPr lang="fr-FR" dirty="0" smtClean="0"/>
              <a:t> </a:t>
            </a:r>
            <a:r>
              <a:rPr lang="fr-FR" dirty="0" err="1" smtClean="0"/>
              <a:t>response</a:t>
            </a:r>
            <a:r>
              <a:rPr lang="fr-FR" dirty="0" smtClean="0"/>
              <a:t>,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XML </a:t>
            </a:r>
            <a:r>
              <a:rPr lang="fr-FR" dirty="0" err="1" smtClean="0"/>
              <a:t>example</a:t>
            </a:r>
            <a:r>
              <a:rPr lang="fr-FR" dirty="0" smtClean="0"/>
              <a:t> (</a:t>
            </a:r>
            <a:r>
              <a:rPr lang="fr-FR" dirty="0" err="1" smtClean="0"/>
              <a:t>some</a:t>
            </a:r>
            <a:r>
              <a:rPr lang="fr-FR" dirty="0" smtClean="0"/>
              <a:t> people </a:t>
            </a:r>
            <a:r>
              <a:rPr lang="fr-FR" dirty="0" err="1" smtClean="0"/>
              <a:t>prefer</a:t>
            </a:r>
            <a:r>
              <a:rPr lang="fr-FR" dirty="0" smtClean="0"/>
              <a:t> JSON for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efficiency</a:t>
            </a:r>
            <a:r>
              <a:rPr lang="fr-FR" dirty="0" smtClean="0"/>
              <a:t> and </a:t>
            </a:r>
            <a:r>
              <a:rPr lang="fr-FR" dirty="0" err="1" smtClean="0"/>
              <a:t>easier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in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, but </a:t>
            </a:r>
            <a:r>
              <a:rPr lang="fr-FR" dirty="0" err="1" smtClean="0"/>
              <a:t>other</a:t>
            </a:r>
            <a:r>
              <a:rPr lang="fr-FR" dirty="0" smtClean="0"/>
              <a:t> people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more </a:t>
            </a:r>
            <a:r>
              <a:rPr lang="fr-FR" dirty="0" err="1" smtClean="0"/>
              <a:t>familiar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XML)</a:t>
            </a:r>
          </a:p>
          <a:p>
            <a:r>
              <a:rPr lang="fr-FR" dirty="0" smtClean="0"/>
              <a:t>As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extract</a:t>
            </a:r>
            <a:r>
              <a:rPr lang="fr-FR" dirty="0" smtClean="0"/>
              <a:t> </a:t>
            </a:r>
            <a:r>
              <a:rPr lang="fr-FR" dirty="0" err="1" smtClean="0"/>
              <a:t>exactly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information as GUI </a:t>
            </a:r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programmaticaly</a:t>
            </a:r>
            <a:r>
              <a:rPr lang="fr-FR" dirty="0" smtClean="0"/>
              <a:t> and use </a:t>
            </a:r>
            <a:r>
              <a:rPr lang="fr-FR" dirty="0" err="1" smtClean="0"/>
              <a:t>it</a:t>
            </a:r>
            <a:r>
              <a:rPr lang="fr-FR" dirty="0" smtClean="0"/>
              <a:t>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(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follow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695691"/>
            <a:ext cx="4757836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Interesting</a:t>
            </a:r>
            <a:r>
              <a:rPr lang="fr-FR" dirty="0" smtClean="0"/>
              <a:t> information to </a:t>
            </a:r>
            <a:r>
              <a:rPr lang="fr-FR" dirty="0" err="1" smtClean="0"/>
              <a:t>read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1276171" cy="4419601"/>
          </a:xfrm>
        </p:spPr>
        <p:txBody>
          <a:bodyPr>
            <a:normAutofit/>
          </a:bodyPr>
          <a:lstStyle/>
          <a:p>
            <a:r>
              <a:rPr lang="fr-FR" dirty="0" smtClean="0"/>
              <a:t>Real-time </a:t>
            </a:r>
            <a:r>
              <a:rPr lang="fr-FR" dirty="0" err="1" smtClean="0"/>
              <a:t>device</a:t>
            </a:r>
            <a:r>
              <a:rPr lang="fr-FR" dirty="0" smtClean="0"/>
              <a:t> location (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printer </a:t>
            </a:r>
            <a:r>
              <a:rPr lang="fr-FR" dirty="0" err="1" smtClean="0"/>
              <a:t>connected</a:t>
            </a:r>
            <a:r>
              <a:rPr lang="fr-FR" dirty="0" smtClean="0"/>
              <a:t> right </a:t>
            </a:r>
            <a:r>
              <a:rPr lang="fr-FR" dirty="0" err="1" smtClean="0"/>
              <a:t>now</a:t>
            </a:r>
            <a:r>
              <a:rPr lang="fr-FR" dirty="0" smtClean="0"/>
              <a:t>?)</a:t>
            </a:r>
          </a:p>
          <a:p>
            <a:r>
              <a:rPr lang="fr-FR" dirty="0" err="1" smtClean="0"/>
              <a:t>Topology</a:t>
            </a:r>
            <a:r>
              <a:rPr lang="fr-FR" dirty="0" smtClean="0"/>
              <a:t> information (how switches are </a:t>
            </a:r>
            <a:r>
              <a:rPr lang="fr-FR" dirty="0" err="1" smtClean="0"/>
              <a:t>connected</a:t>
            </a:r>
            <a:r>
              <a:rPr lang="fr-FR" dirty="0" smtClean="0"/>
              <a:t> to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?)</a:t>
            </a:r>
          </a:p>
          <a:p>
            <a:r>
              <a:rPr lang="fr-FR" dirty="0" err="1" smtClean="0"/>
              <a:t>Alarms</a:t>
            </a:r>
            <a:r>
              <a:rPr lang="fr-FR" dirty="0" smtClean="0"/>
              <a:t>, </a:t>
            </a:r>
            <a:r>
              <a:rPr lang="fr-FR" dirty="0" err="1" smtClean="0"/>
              <a:t>syslog</a:t>
            </a:r>
            <a:r>
              <a:rPr lang="fr-FR" dirty="0" smtClean="0"/>
              <a:t> and </a:t>
            </a:r>
            <a:r>
              <a:rPr lang="fr-FR" dirty="0" err="1" smtClean="0"/>
              <a:t>traps</a:t>
            </a:r>
            <a:endParaRPr lang="fr-FR" dirty="0" smtClean="0"/>
          </a:p>
          <a:p>
            <a:r>
              <a:rPr lang="fr-FR" dirty="0" err="1" smtClean="0"/>
              <a:t>Device</a:t>
            </a:r>
            <a:r>
              <a:rPr lang="fr-FR" dirty="0" smtClean="0"/>
              <a:t> information and </a:t>
            </a:r>
            <a:r>
              <a:rPr lang="fr-FR" dirty="0" err="1" smtClean="0"/>
              <a:t>status</a:t>
            </a:r>
            <a:endParaRPr lang="fr-FR" dirty="0" smtClean="0"/>
          </a:p>
          <a:p>
            <a:r>
              <a:rPr lang="fr-FR" dirty="0" smtClean="0"/>
              <a:t>Interface data</a:t>
            </a:r>
          </a:p>
          <a:p>
            <a:r>
              <a:rPr lang="fr-FR" dirty="0" smtClean="0"/>
              <a:t>VLAN distribution and </a:t>
            </a:r>
            <a:r>
              <a:rPr lang="fr-FR" dirty="0" err="1" smtClean="0"/>
              <a:t>memberships</a:t>
            </a:r>
            <a:endParaRPr lang="fr-FR" dirty="0" smtClean="0"/>
          </a:p>
          <a:p>
            <a:r>
              <a:rPr lang="fr-FR" dirty="0" smtClean="0"/>
              <a:t>Network </a:t>
            </a:r>
            <a:r>
              <a:rPr lang="fr-FR" dirty="0" err="1" smtClean="0"/>
              <a:t>assets</a:t>
            </a:r>
            <a:r>
              <a:rPr lang="fr-FR" dirty="0" smtClean="0"/>
              <a:t> (components, modules in </a:t>
            </a:r>
            <a:r>
              <a:rPr lang="fr-FR" dirty="0" err="1" smtClean="0"/>
              <a:t>devices</a:t>
            </a:r>
            <a:r>
              <a:rPr lang="fr-FR" dirty="0" smtClean="0"/>
              <a:t>, serial </a:t>
            </a:r>
            <a:r>
              <a:rPr lang="fr-FR" dirty="0" err="1" smtClean="0"/>
              <a:t>numbers</a:t>
            </a:r>
            <a:r>
              <a:rPr lang="fr-FR" dirty="0" smtClean="0"/>
              <a:t>, </a:t>
            </a:r>
            <a:r>
              <a:rPr lang="fr-FR" dirty="0" err="1" smtClean="0"/>
              <a:t>inventary</a:t>
            </a:r>
            <a:r>
              <a:rPr lang="fr-FR" dirty="0" smtClean="0"/>
              <a:t> </a:t>
            </a:r>
            <a:r>
              <a:rPr lang="fr-FR" dirty="0" err="1" smtClean="0"/>
              <a:t>numbers</a:t>
            </a:r>
            <a:r>
              <a:rPr lang="fr-FR" dirty="0" smtClean="0"/>
              <a:t>, audit information)</a:t>
            </a:r>
          </a:p>
          <a:p>
            <a:r>
              <a:rPr lang="fr-FR" dirty="0" smtClean="0"/>
              <a:t>ACL </a:t>
            </a:r>
            <a:r>
              <a:rPr lang="fr-FR" dirty="0" err="1" smtClean="0"/>
              <a:t>used</a:t>
            </a:r>
            <a:r>
              <a:rPr lang="fr-FR" dirty="0" smtClean="0"/>
              <a:t> in </a:t>
            </a:r>
            <a:r>
              <a:rPr lang="fr-FR" dirty="0" err="1" smtClean="0"/>
              <a:t>devices</a:t>
            </a:r>
            <a:endParaRPr lang="fr-FR" dirty="0" smtClean="0"/>
          </a:p>
          <a:p>
            <a:r>
              <a:rPr lang="fr-FR" dirty="0" smtClean="0"/>
              <a:t>Read </a:t>
            </a:r>
            <a:r>
              <a:rPr lang="fr-FR" dirty="0" err="1" smtClean="0"/>
              <a:t>actual</a:t>
            </a:r>
            <a:r>
              <a:rPr lang="fr-FR" dirty="0" smtClean="0"/>
              <a:t> and </a:t>
            </a:r>
            <a:r>
              <a:rPr lang="fr-FR" dirty="0" err="1" smtClean="0"/>
              <a:t>historical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configurations</a:t>
            </a:r>
          </a:p>
          <a:p>
            <a:r>
              <a:rPr lang="fr-FR" dirty="0" smtClean="0"/>
              <a:t>Read performance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42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Interesting</a:t>
            </a:r>
            <a:r>
              <a:rPr lang="fr-FR" dirty="0" smtClean="0"/>
              <a:t> data to </a:t>
            </a:r>
            <a:r>
              <a:rPr lang="fr-FR" dirty="0" err="1" smtClean="0"/>
              <a:t>write</a:t>
            </a:r>
            <a:r>
              <a:rPr lang="fr-FR" dirty="0" smtClean="0"/>
              <a:t> or </a:t>
            </a:r>
            <a:r>
              <a:rPr lang="fr-FR" dirty="0" err="1" smtClean="0"/>
              <a:t>modify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5180171" cy="4419601"/>
          </a:xfrm>
        </p:spPr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and </a:t>
            </a:r>
            <a:r>
              <a:rPr lang="fr-FR" dirty="0" err="1" smtClean="0"/>
              <a:t>their</a:t>
            </a:r>
            <a:r>
              <a:rPr lang="fr-FR" dirty="0"/>
              <a:t> </a:t>
            </a:r>
            <a:r>
              <a:rPr lang="fr-FR" dirty="0" err="1" smtClean="0"/>
              <a:t>accessibility</a:t>
            </a:r>
            <a:r>
              <a:rPr lang="fr-FR" dirty="0" smtClean="0"/>
              <a:t> settings (</a:t>
            </a:r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)</a:t>
            </a:r>
          </a:p>
          <a:p>
            <a:r>
              <a:rPr lang="fr-FR" dirty="0" smtClean="0"/>
              <a:t>Change VLAN and port configurations </a:t>
            </a:r>
            <a:r>
              <a:rPr lang="fr-FR" dirty="0" err="1" smtClean="0"/>
              <a:t>such</a:t>
            </a:r>
            <a:r>
              <a:rPr lang="fr-FR" dirty="0" smtClean="0"/>
              <a:t> as </a:t>
            </a:r>
            <a:r>
              <a:rPr lang="fr-FR" dirty="0" err="1" smtClean="0"/>
              <a:t>access</a:t>
            </a:r>
            <a:r>
              <a:rPr lang="fr-FR" dirty="0" smtClean="0"/>
              <a:t> port </a:t>
            </a:r>
            <a:r>
              <a:rPr lang="fr-FR" dirty="0" err="1" smtClean="0"/>
              <a:t>membership</a:t>
            </a:r>
            <a:r>
              <a:rPr lang="fr-FR" dirty="0" smtClean="0"/>
              <a:t>, description, up/down </a:t>
            </a:r>
            <a:r>
              <a:rPr lang="fr-FR" dirty="0" err="1" smtClean="0"/>
              <a:t>status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and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ACLs</a:t>
            </a:r>
            <a:endParaRPr lang="fr-FR" dirty="0" smtClean="0"/>
          </a:p>
          <a:p>
            <a:r>
              <a:rPr lang="fr-FR" dirty="0" err="1" smtClean="0"/>
              <a:t>Create</a:t>
            </a:r>
            <a:r>
              <a:rPr lang="fr-FR" dirty="0" smtClean="0"/>
              <a:t> and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configuration </a:t>
            </a:r>
            <a:r>
              <a:rPr lang="fr-FR" dirty="0" err="1" smtClean="0"/>
              <a:t>templates</a:t>
            </a:r>
            <a:endParaRPr lang="fr-FR" dirty="0" smtClean="0"/>
          </a:p>
          <a:p>
            <a:r>
              <a:rPr lang="fr-FR" dirty="0" err="1" smtClean="0"/>
              <a:t>Modify</a:t>
            </a:r>
            <a:r>
              <a:rPr lang="fr-FR" dirty="0" smtClean="0"/>
              <a:t> performance </a:t>
            </a:r>
            <a:r>
              <a:rPr lang="fr-FR" dirty="0" err="1" smtClean="0"/>
              <a:t>threasholds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73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Ideas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0666571" cy="4419601"/>
          </a:xfrm>
        </p:spPr>
        <p:txBody>
          <a:bodyPr/>
          <a:lstStyle/>
          <a:p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management </a:t>
            </a:r>
            <a:r>
              <a:rPr lang="fr-FR" dirty="0" err="1" smtClean="0"/>
              <a:t>systems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</a:t>
            </a:r>
            <a:r>
              <a:rPr lang="fr-FR" dirty="0" err="1" smtClean="0"/>
              <a:t>Asset</a:t>
            </a:r>
            <a:r>
              <a:rPr lang="fr-FR" dirty="0" smtClean="0"/>
              <a:t> management, </a:t>
            </a:r>
            <a:r>
              <a:rPr lang="fr-FR" dirty="0" err="1" smtClean="0"/>
              <a:t>legacy</a:t>
            </a:r>
            <a:r>
              <a:rPr lang="fr-FR" dirty="0" smtClean="0"/>
              <a:t> management system, …</a:t>
            </a:r>
          </a:p>
          <a:p>
            <a:r>
              <a:rPr lang="fr-FR" dirty="0" err="1" smtClean="0"/>
              <a:t>Extract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data for use in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for </a:t>
            </a:r>
            <a:r>
              <a:rPr lang="fr-FR" dirty="0" err="1" smtClean="0"/>
              <a:t>security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correlate</a:t>
            </a:r>
            <a:r>
              <a:rPr lang="fr-FR" dirty="0" smtClean="0"/>
              <a:t> </a:t>
            </a:r>
            <a:r>
              <a:rPr lang="fr-FR" dirty="0" err="1" smtClean="0"/>
              <a:t>alarms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physical</a:t>
            </a:r>
            <a:r>
              <a:rPr lang="fr-FR" dirty="0" smtClean="0"/>
              <a:t> </a:t>
            </a:r>
            <a:r>
              <a:rPr lang="fr-FR" dirty="0" err="1" smtClean="0"/>
              <a:t>security</a:t>
            </a:r>
            <a:r>
              <a:rPr lang="fr-FR" dirty="0" smtClean="0"/>
              <a:t> and </a:t>
            </a:r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err="1" smtClean="0"/>
              <a:t>surveilence</a:t>
            </a:r>
            <a:r>
              <a:rPr lang="fr-FR" dirty="0" smtClean="0"/>
              <a:t>),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reporting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performance and </a:t>
            </a:r>
            <a:r>
              <a:rPr lang="fr-FR" dirty="0" err="1" smtClean="0"/>
              <a:t>alarm</a:t>
            </a:r>
            <a:r>
              <a:rPr lang="fr-FR" dirty="0" smtClean="0"/>
              <a:t> data to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daily</a:t>
            </a:r>
            <a:r>
              <a:rPr lang="fr-FR" dirty="0" smtClean="0"/>
              <a:t> </a:t>
            </a:r>
            <a:r>
              <a:rPr lang="fr-FR" dirty="0" err="1" smtClean="0"/>
              <a:t>health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emails for </a:t>
            </a:r>
            <a:r>
              <a:rPr lang="fr-FR" dirty="0" err="1" smtClean="0"/>
              <a:t>customers</a:t>
            </a:r>
            <a:r>
              <a:rPr lang="fr-FR" dirty="0" smtClean="0"/>
              <a:t>), </a:t>
            </a:r>
            <a:r>
              <a:rPr lang="fr-FR" dirty="0" err="1" smtClean="0"/>
              <a:t>archiving</a:t>
            </a:r>
            <a:r>
              <a:rPr lang="fr-FR" dirty="0" smtClean="0"/>
              <a:t> etc.</a:t>
            </a:r>
          </a:p>
          <a:p>
            <a:r>
              <a:rPr lang="fr-FR" dirty="0" smtClean="0"/>
              <a:t>Use real-time location to </a:t>
            </a:r>
            <a:r>
              <a:rPr lang="fr-FR" dirty="0" err="1" smtClean="0"/>
              <a:t>quickly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for </a:t>
            </a:r>
            <a:r>
              <a:rPr lang="fr-FR" dirty="0" err="1" smtClean="0"/>
              <a:t>example</a:t>
            </a:r>
            <a:r>
              <a:rPr lang="fr-FR" dirty="0" smtClean="0"/>
              <a:t> by </a:t>
            </a:r>
            <a:r>
              <a:rPr lang="fr-FR" dirty="0" err="1" smtClean="0"/>
              <a:t>wirelessly</a:t>
            </a:r>
            <a:r>
              <a:rPr lang="fr-FR" dirty="0" smtClean="0"/>
              <a:t> scanning QR code </a:t>
            </a:r>
            <a:r>
              <a:rPr lang="fr-FR" dirty="0" err="1" smtClean="0"/>
              <a:t>with</a:t>
            </a:r>
            <a:r>
              <a:rPr lang="fr-FR" dirty="0" smtClean="0"/>
              <a:t> MAC </a:t>
            </a:r>
            <a:r>
              <a:rPr lang="fr-FR" dirty="0" err="1" smtClean="0"/>
              <a:t>adress</a:t>
            </a:r>
            <a:r>
              <a:rPr lang="fr-FR" dirty="0" smtClean="0"/>
              <a:t> and </a:t>
            </a:r>
            <a:r>
              <a:rPr lang="fr-FR" dirty="0" err="1" smtClean="0"/>
              <a:t>providing</a:t>
            </a:r>
            <a:r>
              <a:rPr lang="fr-FR" dirty="0" smtClean="0"/>
              <a:t> </a:t>
            </a:r>
            <a:r>
              <a:rPr lang="fr-FR" dirty="0" err="1" smtClean="0"/>
              <a:t>ability</a:t>
            </a:r>
            <a:r>
              <a:rPr lang="fr-FR" dirty="0" smtClean="0"/>
              <a:t> to change VLAN, </a:t>
            </a:r>
            <a:r>
              <a:rPr lang="fr-FR" dirty="0" err="1" smtClean="0"/>
              <a:t>turn</a:t>
            </a:r>
            <a:r>
              <a:rPr lang="fr-FR" dirty="0" smtClean="0"/>
              <a:t> port off,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configuration and use </a:t>
            </a:r>
            <a:r>
              <a:rPr lang="fr-FR" dirty="0" err="1" smtClean="0"/>
              <a:t>this</a:t>
            </a:r>
            <a:r>
              <a:rPr lang="fr-FR" dirty="0" smtClean="0"/>
              <a:t> to automate </a:t>
            </a:r>
            <a:r>
              <a:rPr lang="fr-FR" dirty="0" err="1" smtClean="0"/>
              <a:t>processes</a:t>
            </a:r>
            <a:endParaRPr lang="fr-FR" dirty="0" smtClean="0"/>
          </a:p>
          <a:p>
            <a:r>
              <a:rPr lang="fr-FR" dirty="0" err="1" smtClean="0"/>
              <a:t>Integrate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support </a:t>
            </a:r>
            <a:r>
              <a:rPr lang="fr-FR" dirty="0" err="1" smtClean="0"/>
              <a:t>procedures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support call </a:t>
            </a:r>
            <a:r>
              <a:rPr lang="fr-FR" dirty="0" err="1" smtClean="0"/>
              <a:t>receiving</a:t>
            </a:r>
            <a:r>
              <a:rPr lang="fr-FR" dirty="0" smtClean="0"/>
              <a:t> system </a:t>
            </a:r>
            <a:r>
              <a:rPr lang="fr-FR" dirty="0" err="1" smtClean="0"/>
              <a:t>might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enhanced</a:t>
            </a:r>
            <a:r>
              <a:rPr lang="fr-FR" dirty="0" smtClean="0"/>
              <a:t> to </a:t>
            </a:r>
            <a:r>
              <a:rPr lang="fr-FR" dirty="0" err="1" smtClean="0"/>
              <a:t>poll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to display </a:t>
            </a:r>
            <a:r>
              <a:rPr lang="fr-FR" dirty="0" err="1" smtClean="0"/>
              <a:t>additional</a:t>
            </a:r>
            <a:r>
              <a:rPr lang="fr-FR" dirty="0" smtClean="0"/>
              <a:t> information </a:t>
            </a:r>
            <a:r>
              <a:rPr lang="fr-FR" dirty="0" err="1" smtClean="0"/>
              <a:t>such</a:t>
            </a:r>
            <a:r>
              <a:rPr lang="fr-FR" dirty="0" smtClean="0"/>
              <a:t> as user location, VLAN, port </a:t>
            </a:r>
            <a:r>
              <a:rPr lang="fr-FR" dirty="0" err="1" smtClean="0"/>
              <a:t>statistics</a:t>
            </a:r>
            <a:r>
              <a:rPr lang="fr-FR" dirty="0" smtClean="0"/>
              <a:t>, </a:t>
            </a:r>
            <a:r>
              <a:rPr lang="fr-FR" dirty="0" err="1" smtClean="0"/>
              <a:t>errors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Automate </a:t>
            </a:r>
            <a:r>
              <a:rPr lang="fr-FR" dirty="0" err="1" smtClean="0"/>
              <a:t>iMC</a:t>
            </a:r>
            <a:r>
              <a:rPr lang="fr-FR" dirty="0" smtClean="0"/>
              <a:t> setup (for </a:t>
            </a:r>
            <a:r>
              <a:rPr lang="fr-FR" dirty="0" err="1" smtClean="0"/>
              <a:t>example</a:t>
            </a:r>
            <a:r>
              <a:rPr lang="fr-FR" dirty="0" smtClean="0"/>
              <a:t> people </a:t>
            </a:r>
            <a:r>
              <a:rPr lang="fr-FR" dirty="0" err="1" smtClean="0"/>
              <a:t>installing</a:t>
            </a:r>
            <a:r>
              <a:rPr lang="fr-FR" dirty="0" smtClean="0"/>
              <a:t> new </a:t>
            </a:r>
            <a:r>
              <a:rPr lang="fr-FR" dirty="0" err="1" smtClean="0"/>
              <a:t>devices</a:t>
            </a:r>
            <a:r>
              <a:rPr lang="fr-FR" dirty="0" smtClean="0"/>
              <a:t> in </a:t>
            </a:r>
            <a:r>
              <a:rPr lang="fr-FR" dirty="0" err="1" smtClean="0"/>
              <a:t>remote</a:t>
            </a:r>
            <a:r>
              <a:rPr lang="fr-FR" dirty="0" smtClean="0"/>
              <a:t> locations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enhance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publish</a:t>
            </a:r>
            <a:r>
              <a:rPr lang="fr-FR" dirty="0" smtClean="0"/>
              <a:t> information about new </a:t>
            </a:r>
            <a:r>
              <a:rPr lang="fr-FR" dirty="0" err="1" smtClean="0"/>
              <a:t>device</a:t>
            </a:r>
            <a:r>
              <a:rPr lang="fr-FR" dirty="0" smtClean="0"/>
              <a:t> to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including</a:t>
            </a:r>
            <a:r>
              <a:rPr lang="fr-FR" dirty="0" smtClean="0"/>
              <a:t> IP </a:t>
            </a:r>
            <a:r>
              <a:rPr lang="fr-FR" dirty="0" err="1" smtClean="0"/>
              <a:t>address</a:t>
            </a:r>
            <a:r>
              <a:rPr lang="fr-FR" dirty="0" smtClean="0"/>
              <a:t>, SNMP </a:t>
            </a:r>
            <a:r>
              <a:rPr lang="fr-FR" dirty="0" err="1" smtClean="0"/>
              <a:t>details</a:t>
            </a:r>
            <a:r>
              <a:rPr lang="fr-FR" dirty="0" smtClean="0"/>
              <a:t> etc.)</a:t>
            </a:r>
          </a:p>
          <a:p>
            <a:r>
              <a:rPr lang="fr-FR" dirty="0" err="1" smtClean="0"/>
              <a:t>Leverage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abstractions to </a:t>
            </a:r>
            <a:r>
              <a:rPr lang="fr-FR" dirty="0" err="1" smtClean="0"/>
              <a:t>write</a:t>
            </a:r>
            <a:r>
              <a:rPr lang="fr-FR" dirty="0" smtClean="0"/>
              <a:t> high </a:t>
            </a:r>
            <a:r>
              <a:rPr lang="fr-FR" dirty="0" err="1" smtClean="0"/>
              <a:t>level</a:t>
            </a:r>
            <a:r>
              <a:rPr lang="fr-FR" dirty="0" smtClean="0"/>
              <a:t> scripts </a:t>
            </a:r>
            <a:r>
              <a:rPr lang="fr-FR" dirty="0" err="1" smtClean="0"/>
              <a:t>instead</a:t>
            </a:r>
            <a:r>
              <a:rPr lang="fr-FR" dirty="0" smtClean="0"/>
              <a:t> of </a:t>
            </a:r>
            <a:r>
              <a:rPr lang="fr-FR" dirty="0" err="1" smtClean="0"/>
              <a:t>dealing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differences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write</a:t>
            </a:r>
            <a:r>
              <a:rPr lang="fr-FR" dirty="0" smtClean="0"/>
              <a:t> script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VLANs</a:t>
            </a:r>
            <a:r>
              <a:rPr lang="fr-FR" dirty="0" smtClean="0"/>
              <a:t>, port </a:t>
            </a:r>
            <a:r>
              <a:rPr lang="fr-FR" dirty="0" err="1" smtClean="0"/>
              <a:t>names</a:t>
            </a:r>
            <a:r>
              <a:rPr lang="fr-FR" dirty="0" smtClean="0"/>
              <a:t> or </a:t>
            </a:r>
            <a:r>
              <a:rPr lang="fr-FR" dirty="0" err="1" smtClean="0"/>
              <a:t>ACLs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no changes </a:t>
            </a:r>
            <a:r>
              <a:rPr lang="fr-FR" dirty="0" err="1" smtClean="0"/>
              <a:t>needed</a:t>
            </a:r>
            <a:r>
              <a:rPr lang="fr-FR" dirty="0" smtClean="0"/>
              <a:t> to support Comware, </a:t>
            </a:r>
            <a:r>
              <a:rPr lang="fr-FR" dirty="0" err="1" smtClean="0"/>
              <a:t>ProVision</a:t>
            </a:r>
            <a:r>
              <a:rPr lang="fr-FR" dirty="0" smtClean="0"/>
              <a:t> or Cisco)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293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838200"/>
            <a:ext cx="8670164" cy="5575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Customizing UI (customization for Dummies)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Home Page - </a:t>
            </a:r>
            <a:r>
              <a:rPr lang="en-GB" sz="1100" dirty="0" err="1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Favorites</a:t>
            </a:r>
            <a:endParaRPr lang="en-GB" sz="1100" dirty="0" smtClean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Custom Topologies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Dashboard and Display Tilling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Customize alarm management and Actions (basic customization)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SNMP traps / Syslog messages</a:t>
            </a:r>
            <a:endParaRPr lang="en-GB" sz="1100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Automatic Actions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Adding new device SNMP support and monitoring (advanced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</a:t>
            </a:r>
            <a:r>
              <a:rPr lang="en-GB" sz="1100" dirty="0">
                <a:latin typeface="HP Simplified" pitchFamily="34" charset="0"/>
                <a:cs typeface="HP Simplified" pitchFamily="34" charset="0"/>
              </a:rPr>
              <a:t>device model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performance monitoring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>
                <a:latin typeface="HP Simplified" pitchFamily="34" charset="0"/>
                <a:cs typeface="HP Simplified" pitchFamily="34" charset="0"/>
              </a:rPr>
              <a:t>New device 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panel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configuration management and actions (expert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Configuration management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action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New batch operations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Add report templates (guru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Using </a:t>
            </a: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iAR</a:t>
            </a:r>
            <a:endParaRPr lang="en-GB" sz="1100" dirty="0" smtClean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Importing the template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Integrate with third application (super guru customization)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documentation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sz="1100" dirty="0" err="1" smtClean="0">
                <a:latin typeface="HP Simplified" pitchFamily="34" charset="0"/>
                <a:cs typeface="HP Simplified" pitchFamily="34" charset="0"/>
              </a:rPr>
              <a:t>eAPI</a:t>
            </a:r>
            <a:r>
              <a:rPr lang="en-GB" sz="1100" dirty="0" smtClean="0">
                <a:latin typeface="HP Simplified" pitchFamily="34" charset="0"/>
                <a:cs typeface="HP Simplified" pitchFamily="34" charset="0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16876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– why stop here, </a:t>
            </a:r>
            <a:r>
              <a:rPr lang="en-US" dirty="0" err="1" smtClean="0"/>
              <a:t>eAPI</a:t>
            </a:r>
            <a:r>
              <a:rPr lang="en-US" dirty="0" smtClean="0"/>
              <a:t> is available with other </a:t>
            </a:r>
            <a:r>
              <a:rPr lang="en-US" dirty="0" err="1" smtClean="0"/>
              <a:t>iMC</a:t>
            </a:r>
            <a:r>
              <a:rPr lang="en-US" dirty="0" smtClean="0"/>
              <a:t> modules too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WSM – </a:t>
            </a:r>
            <a:r>
              <a:rPr lang="fr-FR" dirty="0" err="1" smtClean="0"/>
              <a:t>extract</a:t>
            </a:r>
            <a:r>
              <a:rPr lang="fr-FR" dirty="0" smtClean="0"/>
              <a:t> value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wireless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0666571" cy="4419601"/>
          </a:xfrm>
        </p:spPr>
        <p:txBody>
          <a:bodyPr/>
          <a:lstStyle/>
          <a:p>
            <a:r>
              <a:rPr lang="fr-FR" dirty="0" err="1" smtClean="0"/>
              <a:t>Leverage</a:t>
            </a:r>
            <a:r>
              <a:rPr lang="fr-FR" dirty="0" smtClean="0"/>
              <a:t> real-time location </a:t>
            </a:r>
            <a:r>
              <a:rPr lang="fr-FR" dirty="0" err="1" smtClean="0"/>
              <a:t>engine</a:t>
            </a:r>
            <a:r>
              <a:rPr lang="fr-FR" dirty="0" smtClean="0"/>
              <a:t> to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are and use </a:t>
            </a:r>
            <a:r>
              <a:rPr lang="fr-FR" dirty="0" err="1" smtClean="0"/>
              <a:t>it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business or </a:t>
            </a:r>
            <a:r>
              <a:rPr lang="fr-FR" dirty="0" err="1" smtClean="0"/>
              <a:t>security</a:t>
            </a:r>
            <a:endParaRPr lang="fr-FR" dirty="0" smtClean="0"/>
          </a:p>
          <a:p>
            <a:r>
              <a:rPr lang="fr-FR" dirty="0" err="1" smtClean="0"/>
              <a:t>Gather</a:t>
            </a:r>
            <a:r>
              <a:rPr lang="fr-FR" dirty="0" smtClean="0"/>
              <a:t> client information </a:t>
            </a:r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smtClean="0"/>
              <a:t>AP, signal </a:t>
            </a:r>
            <a:r>
              <a:rPr lang="fr-FR" dirty="0" err="1" smtClean="0"/>
              <a:t>quality</a:t>
            </a:r>
            <a:r>
              <a:rPr lang="fr-FR" dirty="0" smtClean="0"/>
              <a:t>, </a:t>
            </a:r>
            <a:r>
              <a:rPr lang="fr-FR" dirty="0" err="1" smtClean="0"/>
              <a:t>used</a:t>
            </a:r>
            <a:r>
              <a:rPr lang="fr-FR" dirty="0" smtClean="0"/>
              <a:t> SSID etc.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specificaly</a:t>
            </a:r>
            <a:r>
              <a:rPr lang="fr-FR" dirty="0" smtClean="0"/>
              <a:t> </a:t>
            </a:r>
            <a:r>
              <a:rPr lang="fr-FR" dirty="0" err="1" smtClean="0"/>
              <a:t>poll</a:t>
            </a:r>
            <a:r>
              <a:rPr lang="fr-FR" dirty="0" smtClean="0"/>
              <a:t> network </a:t>
            </a:r>
            <a:r>
              <a:rPr lang="fr-FR" dirty="0" err="1" smtClean="0"/>
              <a:t>experience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boss, </a:t>
            </a:r>
            <a:r>
              <a:rPr lang="fr-FR" dirty="0" err="1" smtClean="0"/>
              <a:t>calculate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 index and </a:t>
            </a:r>
            <a:r>
              <a:rPr lang="fr-FR" dirty="0" err="1" smtClean="0"/>
              <a:t>develop</a:t>
            </a:r>
            <a:r>
              <a:rPr lang="fr-FR" dirty="0" smtClean="0"/>
              <a:t> Android application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showing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Poll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about </a:t>
            </a:r>
            <a:r>
              <a:rPr lang="fr-FR" dirty="0" err="1" smtClean="0"/>
              <a:t>accesspoints</a:t>
            </a:r>
            <a:r>
              <a:rPr lang="fr-FR" dirty="0" smtClean="0"/>
              <a:t> </a:t>
            </a:r>
            <a:r>
              <a:rPr lang="fr-FR" dirty="0" err="1" smtClean="0"/>
              <a:t>such</a:t>
            </a:r>
            <a:r>
              <a:rPr lang="fr-FR" dirty="0" smtClean="0"/>
              <a:t> as data </a:t>
            </a:r>
            <a:r>
              <a:rPr lang="fr-FR" dirty="0" err="1" smtClean="0"/>
              <a:t>transferred</a:t>
            </a:r>
            <a:r>
              <a:rPr lang="fr-FR" dirty="0" smtClean="0"/>
              <a:t> per radio or SSID by last </a:t>
            </a:r>
            <a:r>
              <a:rPr lang="fr-FR" dirty="0" err="1" smtClean="0"/>
              <a:t>hour</a:t>
            </a:r>
            <a:r>
              <a:rPr lang="fr-FR" dirty="0" smtClean="0"/>
              <a:t>, </a:t>
            </a:r>
            <a:r>
              <a:rPr lang="fr-FR" dirty="0" err="1" smtClean="0"/>
              <a:t>alarm</a:t>
            </a:r>
            <a:r>
              <a:rPr lang="fr-FR" dirty="0" smtClean="0"/>
              <a:t> information etc.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72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– why stop here, </a:t>
            </a:r>
            <a:r>
              <a:rPr lang="en-US" dirty="0" err="1" smtClean="0"/>
              <a:t>eAPI</a:t>
            </a:r>
            <a:r>
              <a:rPr lang="en-US" dirty="0" smtClean="0"/>
              <a:t> is available with other </a:t>
            </a:r>
            <a:r>
              <a:rPr lang="en-US" dirty="0" err="1" smtClean="0"/>
              <a:t>iMC</a:t>
            </a:r>
            <a:r>
              <a:rPr lang="en-US" dirty="0" smtClean="0"/>
              <a:t> modules too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UAM – automate for the best user </a:t>
            </a:r>
            <a:r>
              <a:rPr lang="fr-FR" dirty="0" err="1" smtClean="0"/>
              <a:t>experience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0666571" cy="4419601"/>
          </a:xfrm>
        </p:spPr>
        <p:txBody>
          <a:bodyPr/>
          <a:lstStyle/>
          <a:p>
            <a:r>
              <a:rPr lang="fr-FR" dirty="0" err="1" smtClean="0"/>
              <a:t>Register</a:t>
            </a:r>
            <a:r>
              <a:rPr lang="fr-FR" dirty="0" smtClean="0"/>
              <a:t> </a:t>
            </a:r>
            <a:r>
              <a:rPr lang="fr-FR" dirty="0" err="1" smtClean="0"/>
              <a:t>guests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application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already</a:t>
            </a:r>
            <a:r>
              <a:rPr lang="fr-FR" dirty="0" smtClean="0"/>
              <a:t> use (</a:t>
            </a:r>
            <a:r>
              <a:rPr lang="fr-FR" dirty="0" err="1" smtClean="0"/>
              <a:t>receptionist</a:t>
            </a:r>
            <a:r>
              <a:rPr lang="fr-FR" dirty="0" smtClean="0"/>
              <a:t> registration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for </a:t>
            </a:r>
            <a:r>
              <a:rPr lang="fr-FR" dirty="0" err="1" smtClean="0"/>
              <a:t>physical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, Outlook, </a:t>
            </a:r>
            <a:r>
              <a:rPr lang="fr-FR" dirty="0" err="1" smtClean="0"/>
              <a:t>reservation</a:t>
            </a:r>
            <a:r>
              <a:rPr lang="fr-FR" dirty="0" smtClean="0"/>
              <a:t> system, …)</a:t>
            </a:r>
          </a:p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CRM system (for </a:t>
            </a:r>
            <a:r>
              <a:rPr lang="fr-FR" dirty="0" err="1" smtClean="0"/>
              <a:t>example</a:t>
            </a:r>
            <a:r>
              <a:rPr lang="fr-FR" dirty="0" smtClean="0"/>
              <a:t> as new user </a:t>
            </a:r>
            <a:r>
              <a:rPr lang="fr-FR" dirty="0" err="1" smtClean="0"/>
              <a:t>subscribes</a:t>
            </a:r>
            <a:r>
              <a:rPr lang="fr-FR" dirty="0" smtClean="0"/>
              <a:t> via </a:t>
            </a:r>
            <a:r>
              <a:rPr lang="fr-FR" dirty="0" err="1" smtClean="0"/>
              <a:t>your</a:t>
            </a:r>
            <a:r>
              <a:rPr lang="fr-FR" dirty="0" smtClean="0"/>
              <a:t> CRM application </a:t>
            </a:r>
            <a:r>
              <a:rPr lang="fr-FR" dirty="0" err="1" smtClean="0"/>
              <a:t>programatically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r>
              <a:rPr lang="fr-FR" dirty="0" smtClean="0"/>
              <a:t> in UAM and </a:t>
            </a:r>
            <a:r>
              <a:rPr lang="fr-FR" dirty="0" err="1" smtClean="0"/>
              <a:t>keep</a:t>
            </a:r>
            <a:r>
              <a:rPr lang="fr-FR" dirty="0" smtClean="0"/>
              <a:t> up to date)</a:t>
            </a:r>
          </a:p>
          <a:p>
            <a:r>
              <a:rPr lang="fr-FR" dirty="0" err="1" smtClean="0"/>
              <a:t>Extract</a:t>
            </a:r>
            <a:r>
              <a:rPr lang="fr-FR" dirty="0" smtClean="0"/>
              <a:t> </a:t>
            </a:r>
            <a:r>
              <a:rPr lang="fr-FR" dirty="0" err="1" smtClean="0"/>
              <a:t>billing</a:t>
            </a:r>
            <a:r>
              <a:rPr lang="fr-FR" dirty="0" smtClean="0"/>
              <a:t> information </a:t>
            </a:r>
            <a:r>
              <a:rPr lang="fr-FR" dirty="0" err="1" smtClean="0"/>
              <a:t>from</a:t>
            </a:r>
            <a:r>
              <a:rPr lang="fr-FR" dirty="0" smtClean="0"/>
              <a:t> RADIUS </a:t>
            </a:r>
            <a:r>
              <a:rPr lang="fr-FR" dirty="0" err="1" smtClean="0"/>
              <a:t>accounting</a:t>
            </a:r>
            <a:r>
              <a:rPr lang="fr-FR" dirty="0" smtClean="0"/>
              <a:t> </a:t>
            </a:r>
            <a:r>
              <a:rPr lang="fr-FR" dirty="0" err="1" smtClean="0"/>
              <a:t>programatically</a:t>
            </a:r>
            <a:endParaRPr lang="fr-FR" dirty="0" smtClean="0"/>
          </a:p>
          <a:p>
            <a:r>
              <a:rPr lang="fr-FR" dirty="0" smtClean="0"/>
              <a:t>Read online </a:t>
            </a:r>
            <a:r>
              <a:rPr lang="fr-FR" dirty="0" err="1" smtClean="0"/>
              <a:t>users</a:t>
            </a:r>
            <a:r>
              <a:rPr lang="fr-FR" dirty="0" smtClean="0"/>
              <a:t> and </a:t>
            </a:r>
            <a:r>
              <a:rPr lang="fr-FR" dirty="0" err="1" smtClean="0"/>
              <a:t>their</a:t>
            </a:r>
            <a:r>
              <a:rPr lang="fr-FR" dirty="0" smtClean="0"/>
              <a:t> respective location (for </a:t>
            </a:r>
            <a:r>
              <a:rPr lang="fr-FR" dirty="0" err="1" smtClean="0"/>
              <a:t>example</a:t>
            </a:r>
            <a:r>
              <a:rPr lang="fr-FR" dirty="0" smtClean="0"/>
              <a:t> use for location </a:t>
            </a:r>
            <a:r>
              <a:rPr lang="fr-FR" dirty="0" err="1" smtClean="0"/>
              <a:t>aware</a:t>
            </a:r>
            <a:r>
              <a:rPr lang="fr-FR" dirty="0" smtClean="0"/>
              <a:t> </a:t>
            </a:r>
            <a:r>
              <a:rPr lang="fr-FR" dirty="0" err="1" smtClean="0"/>
              <a:t>advertisements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Register</a:t>
            </a:r>
            <a:r>
              <a:rPr lang="fr-FR" dirty="0" smtClean="0"/>
              <a:t> new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logging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(for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B2B portal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register</a:t>
            </a:r>
            <a:r>
              <a:rPr lang="fr-FR" dirty="0" smtClean="0"/>
              <a:t> new </a:t>
            </a:r>
            <a:r>
              <a:rPr lang="fr-FR" dirty="0" err="1" smtClean="0"/>
              <a:t>APs</a:t>
            </a:r>
            <a:r>
              <a:rPr lang="fr-FR" dirty="0" smtClean="0"/>
              <a:t>, </a:t>
            </a:r>
            <a:r>
              <a:rPr lang="fr-FR" dirty="0" err="1" smtClean="0"/>
              <a:t>gather</a:t>
            </a:r>
            <a:r>
              <a:rPr lang="fr-FR" dirty="0" smtClean="0"/>
              <a:t> information </a:t>
            </a:r>
            <a:r>
              <a:rPr lang="fr-FR" dirty="0" err="1" smtClean="0"/>
              <a:t>such</a:t>
            </a:r>
            <a:r>
              <a:rPr lang="fr-FR" dirty="0" smtClean="0"/>
              <a:t> as </a:t>
            </a:r>
            <a:r>
              <a:rPr lang="fr-FR" dirty="0" err="1" smtClean="0"/>
              <a:t>owner</a:t>
            </a:r>
            <a:r>
              <a:rPr lang="fr-FR" dirty="0" smtClean="0"/>
              <a:t> or </a:t>
            </a:r>
            <a:r>
              <a:rPr lang="fr-FR" dirty="0" err="1" smtClean="0"/>
              <a:t>physical</a:t>
            </a:r>
            <a:r>
              <a:rPr lang="fr-FR" dirty="0" smtClean="0"/>
              <a:t> location and </a:t>
            </a:r>
            <a:r>
              <a:rPr lang="fr-FR" dirty="0" err="1" smtClean="0"/>
              <a:t>also</a:t>
            </a:r>
            <a:r>
              <a:rPr lang="fr-FR" dirty="0" smtClean="0"/>
              <a:t> push </a:t>
            </a:r>
            <a:r>
              <a:rPr lang="fr-FR" dirty="0" err="1" smtClean="0"/>
              <a:t>shared</a:t>
            </a:r>
            <a:r>
              <a:rPr lang="fr-FR" dirty="0" smtClean="0"/>
              <a:t> secret and </a:t>
            </a:r>
            <a:r>
              <a:rPr lang="fr-FR" dirty="0" err="1" smtClean="0"/>
              <a:t>acess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configuration to UAM)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0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– why stop here, </a:t>
            </a:r>
            <a:r>
              <a:rPr lang="en-US" dirty="0" err="1" smtClean="0"/>
              <a:t>eAPI</a:t>
            </a:r>
            <a:r>
              <a:rPr lang="en-US" dirty="0" smtClean="0"/>
              <a:t> is available with other </a:t>
            </a:r>
            <a:r>
              <a:rPr lang="en-US" dirty="0" err="1" smtClean="0"/>
              <a:t>iMC</a:t>
            </a:r>
            <a:r>
              <a:rPr lang="en-US" dirty="0" smtClean="0"/>
              <a:t> modules too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0666571" cy="4419601"/>
          </a:xfrm>
        </p:spPr>
        <p:txBody>
          <a:bodyPr/>
          <a:lstStyle/>
          <a:p>
            <a:r>
              <a:rPr lang="fr-FR" dirty="0" err="1" smtClean="0"/>
              <a:t>Poll</a:t>
            </a:r>
            <a:r>
              <a:rPr lang="fr-FR" dirty="0" smtClean="0"/>
              <a:t> data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SHM module to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availability</a:t>
            </a:r>
            <a:r>
              <a:rPr lang="fr-FR" dirty="0" smtClean="0"/>
              <a:t> and SLA of </a:t>
            </a:r>
            <a:r>
              <a:rPr lang="fr-FR" dirty="0" err="1" smtClean="0"/>
              <a:t>your</a:t>
            </a:r>
            <a:r>
              <a:rPr lang="fr-FR" dirty="0" smtClean="0"/>
              <a:t> network in </a:t>
            </a:r>
            <a:r>
              <a:rPr lang="fr-FR" dirty="0" err="1" smtClean="0"/>
              <a:t>other</a:t>
            </a:r>
            <a:r>
              <a:rPr lang="fr-FR" dirty="0" smtClean="0"/>
              <a:t> business applications</a:t>
            </a:r>
          </a:p>
          <a:p>
            <a:r>
              <a:rPr lang="fr-FR" dirty="0" err="1" smtClean="0"/>
              <a:t>Poll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jitter</a:t>
            </a:r>
            <a:r>
              <a:rPr lang="fr-FR" dirty="0" smtClean="0"/>
              <a:t> test data 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history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SHM </a:t>
            </a:r>
            <a:r>
              <a:rPr lang="fr-FR" dirty="0" err="1" smtClean="0"/>
              <a:t>supporting</a:t>
            </a:r>
            <a:r>
              <a:rPr lang="fr-FR" dirty="0" smtClean="0"/>
              <a:t> HP and Cisco</a:t>
            </a:r>
          </a:p>
          <a:p>
            <a:r>
              <a:rPr lang="fr-FR" dirty="0" smtClean="0"/>
              <a:t>Use </a:t>
            </a:r>
            <a:r>
              <a:rPr lang="fr-FR" dirty="0" err="1" smtClean="0"/>
              <a:t>QoS</a:t>
            </a:r>
            <a:r>
              <a:rPr lang="fr-FR" dirty="0" smtClean="0"/>
              <a:t> Manager to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QoS</a:t>
            </a:r>
            <a:r>
              <a:rPr lang="fr-FR" dirty="0" smtClean="0"/>
              <a:t> profile on port (for </a:t>
            </a:r>
            <a:r>
              <a:rPr lang="fr-FR" dirty="0" err="1" smtClean="0"/>
              <a:t>example</a:t>
            </a:r>
            <a:r>
              <a:rPr lang="fr-FR" dirty="0" smtClean="0"/>
              <a:t> as </a:t>
            </a:r>
            <a:r>
              <a:rPr lang="fr-FR" dirty="0" err="1" smtClean="0"/>
              <a:t>engineer</a:t>
            </a:r>
            <a:r>
              <a:rPr lang="fr-FR" dirty="0" smtClean="0"/>
              <a:t> </a:t>
            </a:r>
            <a:r>
              <a:rPr lang="fr-FR" dirty="0" err="1" smtClean="0"/>
              <a:t>finished</a:t>
            </a:r>
            <a:r>
              <a:rPr lang="fr-FR" dirty="0" smtClean="0"/>
              <a:t> installation of new IPTV in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residential</a:t>
            </a:r>
            <a:r>
              <a:rPr lang="fr-FR" dirty="0" smtClean="0"/>
              <a:t> </a:t>
            </a:r>
            <a:r>
              <a:rPr lang="fr-FR" dirty="0" err="1" smtClean="0"/>
              <a:t>TripplePlay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dirty="0" smtClean="0"/>
              <a:t> simple application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provide</a:t>
            </a:r>
            <a:r>
              <a:rPr lang="fr-FR" dirty="0" smtClean="0"/>
              <a:t> MAC </a:t>
            </a:r>
            <a:r>
              <a:rPr lang="fr-FR" dirty="0" err="1" smtClean="0"/>
              <a:t>address</a:t>
            </a:r>
            <a:r>
              <a:rPr lang="fr-FR" dirty="0" smtClean="0"/>
              <a:t> of set-top-box and do real-time </a:t>
            </a:r>
            <a:r>
              <a:rPr lang="fr-FR" dirty="0" err="1" smtClean="0"/>
              <a:t>search</a:t>
            </a:r>
            <a:r>
              <a:rPr lang="fr-FR" dirty="0" smtClean="0"/>
              <a:t> and </a:t>
            </a:r>
            <a:r>
              <a:rPr lang="fr-FR" dirty="0" err="1" smtClean="0"/>
              <a:t>apply</a:t>
            </a:r>
            <a:r>
              <a:rPr lang="fr-FR" dirty="0" smtClean="0"/>
              <a:t> correct </a:t>
            </a:r>
            <a:r>
              <a:rPr lang="fr-FR" dirty="0" err="1" smtClean="0"/>
              <a:t>QoS</a:t>
            </a:r>
            <a:r>
              <a:rPr lang="fr-FR" dirty="0" smtClean="0"/>
              <a:t> on port)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… and more to come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98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eAPI</a:t>
            </a:r>
            <a:r>
              <a:rPr lang="en-US" dirty="0" smtClean="0"/>
              <a:t> – Next STEP for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In few </a:t>
            </a:r>
            <a:r>
              <a:rPr lang="fr-FR" dirty="0" err="1" smtClean="0"/>
              <a:t>Hours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97620"/>
            <a:ext cx="10666571" cy="4419601"/>
          </a:xfrm>
        </p:spPr>
        <p:txBody>
          <a:bodyPr/>
          <a:lstStyle/>
          <a:p>
            <a:pPr marL="0" indent="0" algn="ctr">
              <a:buNone/>
            </a:pPr>
            <a:r>
              <a:rPr lang="fr-FR" b="1" dirty="0" err="1" smtClean="0">
                <a:solidFill>
                  <a:srgbClr val="FF0000"/>
                </a:solidFill>
              </a:rPr>
              <a:t>Please</a:t>
            </a:r>
            <a:r>
              <a:rPr lang="fr-FR" b="1" dirty="0" smtClean="0">
                <a:solidFill>
                  <a:srgbClr val="FF0000"/>
                </a:solidFill>
              </a:rPr>
              <a:t> all attend the essential </a:t>
            </a:r>
            <a:r>
              <a:rPr lang="fr-FR" b="1" i="1" dirty="0" smtClean="0">
                <a:solidFill>
                  <a:srgbClr val="FF0000"/>
                </a:solidFill>
              </a:rPr>
              <a:t>Networking </a:t>
            </a:r>
            <a:r>
              <a:rPr lang="fr-FR" b="1" i="1" dirty="0" err="1" smtClean="0">
                <a:solidFill>
                  <a:srgbClr val="FF0000"/>
                </a:solidFill>
              </a:rPr>
              <a:t>Demo</a:t>
            </a:r>
            <a:r>
              <a:rPr lang="fr-FR" b="1" i="1" dirty="0" smtClean="0">
                <a:solidFill>
                  <a:srgbClr val="FF0000"/>
                </a:solidFill>
              </a:rPr>
              <a:t> 10 – </a:t>
            </a:r>
            <a:r>
              <a:rPr lang="fr-FR" b="1" i="1" dirty="0" err="1" smtClean="0">
                <a:solidFill>
                  <a:srgbClr val="FF0000"/>
                </a:solidFill>
              </a:rPr>
              <a:t>iMC</a:t>
            </a:r>
            <a:r>
              <a:rPr lang="fr-FR" b="1" i="1" dirty="0" smtClean="0">
                <a:solidFill>
                  <a:srgbClr val="FF0000"/>
                </a:solidFill>
              </a:rPr>
              <a:t> API</a:t>
            </a:r>
            <a:r>
              <a:rPr lang="fr-FR" b="1" dirty="0" smtClean="0">
                <a:solidFill>
                  <a:srgbClr val="FF0000"/>
                </a:solidFill>
              </a:rPr>
              <a:t> session</a:t>
            </a:r>
          </a:p>
          <a:p>
            <a:pPr marL="0" indent="0" algn="ctr">
              <a:buNone/>
            </a:pPr>
            <a:r>
              <a:rPr lang="fr-FR" b="1" dirty="0" err="1" smtClean="0">
                <a:solidFill>
                  <a:srgbClr val="FF0000"/>
                </a:solidFill>
              </a:rPr>
              <a:t>When</a:t>
            </a:r>
            <a:r>
              <a:rPr lang="fr-FR" b="1" dirty="0" smtClean="0">
                <a:solidFill>
                  <a:srgbClr val="FF0000"/>
                </a:solidFill>
              </a:rPr>
              <a:t>: </a:t>
            </a:r>
            <a:r>
              <a:rPr lang="fr-FR" b="1" dirty="0" err="1" smtClean="0">
                <a:solidFill>
                  <a:srgbClr val="FF0000"/>
                </a:solidFill>
              </a:rPr>
              <a:t>this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afternoon</a:t>
            </a:r>
            <a:r>
              <a:rPr lang="fr-FR" b="1" dirty="0" smtClean="0">
                <a:solidFill>
                  <a:srgbClr val="FF0000"/>
                </a:solidFill>
              </a:rPr>
              <a:t> (18/06/2015)</a:t>
            </a:r>
          </a:p>
          <a:p>
            <a:pPr marL="0" indent="0" algn="ctr">
              <a:buNone/>
            </a:pPr>
            <a:r>
              <a:rPr lang="fr-FR" b="1" dirty="0" err="1" smtClean="0">
                <a:solidFill>
                  <a:srgbClr val="FF0000"/>
                </a:solidFill>
              </a:rPr>
              <a:t>Where</a:t>
            </a:r>
            <a:r>
              <a:rPr lang="fr-FR" b="1" dirty="0" smtClean="0">
                <a:solidFill>
                  <a:srgbClr val="FF0000"/>
                </a:solidFill>
              </a:rPr>
              <a:t>: </a:t>
            </a:r>
            <a:r>
              <a:rPr lang="fr-FR" b="1" dirty="0" err="1" smtClean="0">
                <a:solidFill>
                  <a:srgbClr val="FF0000"/>
                </a:solidFill>
              </a:rPr>
              <a:t>Very</a:t>
            </a:r>
            <a:r>
              <a:rPr lang="fr-FR" b="1" dirty="0" smtClean="0">
                <a:solidFill>
                  <a:srgbClr val="FF0000"/>
                </a:solidFill>
              </a:rPr>
              <a:t> close (</a:t>
            </a:r>
            <a:r>
              <a:rPr lang="en-US" b="1" dirty="0" err="1">
                <a:solidFill>
                  <a:srgbClr val="FF0000"/>
                </a:solidFill>
              </a:rPr>
              <a:t>Wicklow</a:t>
            </a:r>
            <a:r>
              <a:rPr lang="en-US" b="1" dirty="0">
                <a:solidFill>
                  <a:srgbClr val="FF0000"/>
                </a:solidFill>
              </a:rPr>
              <a:t> Hall 2A (100) - Demo Theatre </a:t>
            </a:r>
            <a:r>
              <a:rPr lang="en-US" b="1" dirty="0" smtClean="0">
                <a:solidFill>
                  <a:srgbClr val="FF0000"/>
                </a:solidFill>
              </a:rPr>
              <a:t>2)</a:t>
            </a:r>
            <a:endParaRPr lang="fr-FR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fr-FR" b="1" dirty="0" err="1" smtClean="0">
                <a:solidFill>
                  <a:srgbClr val="FF0000"/>
                </a:solidFill>
              </a:rPr>
              <a:t>Presenter</a:t>
            </a:r>
            <a:r>
              <a:rPr lang="fr-FR" b="1" dirty="0" smtClean="0">
                <a:solidFill>
                  <a:srgbClr val="FF0000"/>
                </a:solidFill>
              </a:rPr>
              <a:t>: Chris </a:t>
            </a:r>
            <a:r>
              <a:rPr lang="fr-FR" b="1" dirty="0" smtClean="0">
                <a:solidFill>
                  <a:srgbClr val="FF0000"/>
                </a:solidFill>
              </a:rPr>
              <a:t>YOUNG !!!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give us your feedback!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1447800"/>
            <a:ext cx="4724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 Standard 16x9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2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3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768213AA71B47B064CAA61FAB8782" ma:contentTypeVersion="" ma:contentTypeDescription="Create a new document." ma:contentTypeScope="" ma:versionID="cc820f6580f013fcdf34bf18588ec6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3E5CAF-5EB8-4A86-9A4D-6A63583C8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FB0897-F31F-4ED7-99BC-BBEE82CD6D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E08D49-CB76-4045-AF85-AFD57B3B49D6}">
  <ds:schemaRefs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10261</TotalTime>
  <Words>5831</Words>
  <Application>Microsoft Office PowerPoint</Application>
  <PresentationFormat>Custom</PresentationFormat>
  <Paragraphs>1046</Paragraphs>
  <Slides>95</Slides>
  <Notes>92</Notes>
  <HiddenSlides>68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Courier New</vt:lpstr>
      <vt:lpstr>HP Simplified</vt:lpstr>
      <vt:lpstr>HP Simplified Light</vt:lpstr>
      <vt:lpstr>Wingdings</vt:lpstr>
      <vt:lpstr>HP Standard 16x9</vt:lpstr>
      <vt:lpstr>Packager Shell Object</vt:lpstr>
      <vt:lpstr>Together for the New Style of IT</vt:lpstr>
      <vt:lpstr>iMC customization</vt:lpstr>
      <vt:lpstr>Confidential Disclosure Agreement</vt:lpstr>
      <vt:lpstr>Abastract</vt:lpstr>
      <vt:lpstr>Introduction</vt:lpstr>
      <vt:lpstr>Introduction</vt:lpstr>
      <vt:lpstr>Introduction</vt:lpstr>
      <vt:lpstr>Introduction</vt:lpstr>
      <vt:lpstr>AGENDA</vt:lpstr>
      <vt:lpstr>Customizing UI</vt:lpstr>
      <vt:lpstr>Customizing UI</vt:lpstr>
      <vt:lpstr>Customizing UI</vt:lpstr>
      <vt:lpstr>Customizing UI</vt:lpstr>
      <vt:lpstr>Customizing UI</vt:lpstr>
      <vt:lpstr>Customizing UI</vt:lpstr>
      <vt:lpstr>Customizing UI</vt:lpstr>
      <vt:lpstr>Customizing UI</vt:lpstr>
      <vt:lpstr>AGENDA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Customizing Alarm Management and Actions</vt:lpstr>
      <vt:lpstr>AGENDA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Adding new device SNMP support and monitoring </vt:lpstr>
      <vt:lpstr>AGENDA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Add configuration management and actions</vt:lpstr>
      <vt:lpstr>AGENDA</vt:lpstr>
      <vt:lpstr>Add Report Template</vt:lpstr>
      <vt:lpstr>Add Report Template</vt:lpstr>
      <vt:lpstr>Add Report Template</vt:lpstr>
      <vt:lpstr>Add Report Template</vt:lpstr>
      <vt:lpstr>Add Report Template</vt:lpstr>
      <vt:lpstr>Add Report Template</vt:lpstr>
      <vt:lpstr>Add Report Template</vt:lpstr>
      <vt:lpstr>Add Report Template</vt:lpstr>
      <vt:lpstr>AGENDA</vt:lpstr>
      <vt:lpstr>eAPI</vt:lpstr>
      <vt:lpstr>eAPI live documentation</vt:lpstr>
      <vt:lpstr>eAPI live documentation</vt:lpstr>
      <vt:lpstr>eAPI</vt:lpstr>
      <vt:lpstr>eAPI</vt:lpstr>
      <vt:lpstr>eAPI</vt:lpstr>
      <vt:lpstr>eAPI</vt:lpstr>
      <vt:lpstr>eAPI</vt:lpstr>
      <vt:lpstr>eAPI</vt:lpstr>
      <vt:lpstr>eAPI</vt:lpstr>
      <vt:lpstr>eAPI</vt:lpstr>
      <vt:lpstr>eAPI – why stop here, eAPI is available with other iMC modules too !</vt:lpstr>
      <vt:lpstr>eAPI – why stop here, eAPI is available with other iMC modules too !</vt:lpstr>
      <vt:lpstr>eAPI – why stop here, eAPI is available with other iMC modules too !</vt:lpstr>
      <vt:lpstr>eAPI – Next STEP for you</vt:lpstr>
      <vt:lpstr>Please give us your feedback!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The Presentation Company</dc:creator>
  <cp:lastModifiedBy>Giraud, Fabien</cp:lastModifiedBy>
  <cp:revision>78</cp:revision>
  <dcterms:created xsi:type="dcterms:W3CDTF">2014-05-25T20:42:15Z</dcterms:created>
  <dcterms:modified xsi:type="dcterms:W3CDTF">2015-06-18T13:20:25Z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2839718</vt:lpwstr>
  </property>
  <property fmtid="{D5CDD505-2E9C-101B-9397-08002B2CF9AE}" pid="3" name="NXPowerLiteSettings">
    <vt:lpwstr>F900050004A000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0x010100B5D768213AA71B47B064CAA61FAB8782</vt:lpwstr>
  </property>
</Properties>
</file>